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21"/>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x="18288000" cy="10287000"/>
  <p:notesSz cx="6858000" cy="9144000"/>
  <p:embeddedFontLst>
    <p:embeddedFont>
      <p:font typeface="Poppins" panose="00000500000000000000" pitchFamily="2" charset="0"/>
      <p:regular r:id="rId22"/>
    </p:embeddedFont>
    <p:embeddedFont>
      <p:font typeface="Poppins Bold" panose="00000800000000000000" charset="0"/>
      <p:regular r:id="rId23"/>
    </p:embeddedFont>
    <p:embeddedFont>
      <p:font typeface="Poppins Ultra-Bold" panose="020B0604020202020204" charset="0"/>
      <p:regular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6211" autoAdjust="0"/>
  </p:normalViewPr>
  <p:slideViewPr>
    <p:cSldViewPr>
      <p:cViewPr varScale="1">
        <p:scale>
          <a:sx n="65" d="100"/>
          <a:sy n="65" d="100"/>
        </p:scale>
        <p:origin x="1074" y="4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imee Snowden" userId="8ddaf4ea-468d-4b85-b231-3b12d8f89983" providerId="ADAL" clId="{2CA3EBC7-DC1C-4067-A203-C2BE920E4EFE}"/>
    <pc:docChg chg="undo custSel modSld">
      <pc:chgData name="Aimee Snowden" userId="8ddaf4ea-468d-4b85-b231-3b12d8f89983" providerId="ADAL" clId="{2CA3EBC7-DC1C-4067-A203-C2BE920E4EFE}" dt="2025-05-14T22:45:02.615" v="1" actId="14100"/>
      <pc:docMkLst>
        <pc:docMk/>
      </pc:docMkLst>
      <pc:sldChg chg="modSp mod">
        <pc:chgData name="Aimee Snowden" userId="8ddaf4ea-468d-4b85-b231-3b12d8f89983" providerId="ADAL" clId="{2CA3EBC7-DC1C-4067-A203-C2BE920E4EFE}" dt="2025-05-14T22:45:02.615" v="1" actId="14100"/>
        <pc:sldMkLst>
          <pc:docMk/>
          <pc:sldMk cId="0" sldId="258"/>
        </pc:sldMkLst>
        <pc:spChg chg="mod">
          <ac:chgData name="Aimee Snowden" userId="8ddaf4ea-468d-4b85-b231-3b12d8f89983" providerId="ADAL" clId="{2CA3EBC7-DC1C-4067-A203-C2BE920E4EFE}" dt="2025-05-14T22:45:02.615" v="1" actId="14100"/>
          <ac:spMkLst>
            <pc:docMk/>
            <pc:sldMk cId="0" sldId="258"/>
            <ac:spMk id="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15.05.2025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a:t>
            </a:r>
            <a:r>
              <a:rPr lang="en-US" dirty="0" err="1"/>
              <a:t>AgCAREERSTART</a:t>
            </a:r>
            <a:r>
              <a:rPr lang="en-US"/>
              <a:t> is a unique gap-year program for young Australian's aged 17-25</a:t>
            </a:r>
          </a:p>
          <a:p>
            <a:r>
              <a:rPr lang="en-US" dirty="0"/>
              <a:t>- Successful applicants receive a 10-12 month paid job on farm, access to a dedicated support team and a $4,500 Training and Engagement Bursary...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One of the most important considerations for the AgCS team is the welfare of the participants. We have a 24/7 phone and text line that can be used at any time, for any problem. We often have people calling and discussing a range of issues, from homesickness to getting along with housemates. The team at AgCS are here to help and make sure you get the most out of your time on farm. Our Stakeholder Relations Lead will check in multiple times throughout the year as well.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Still not convinced? AgCAREERSTART offers so much more than a year on farm. You will partake in cohort webinars, PD, receive regular communications and network with some amazing people in the agriculture industry. And we promise we won't forget about you when the year is done! The team can help support your transition to a new job/pathway, or continue to support you on the same path. Once you finish the year, you will be added to an Alumni cohort where you can remain in touch with other participants, but also have access to other perks like job opportunities and discounted event tickets.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 summary, a year with AgCS;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best way to keep up to date with application dates, participant stories, online webinars etc is to follow our social media! Simply type in "Ag Careerstart" on your preferred platform. Alternatively, please call or email us anytime with any questions you may have. Looking forward to seeing your application come across our desks!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You may be wondering, where can I go, what can I do? Every year, AgCS offers a range of placements across the country, in a range of sectors. These are just some examples of past placements and popular industries. However, these change from year to year, so opportunities are endless!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AgCAREERSTART is a national program - and commonly has placements available in every state. Every year, participants are placed all around the country, from Western Australia to NSW, from Northern QLD to Tasmania. In your application, you can preference if you are open to being placed in any state, or if you have your heart set on a particular location - that is fine too. However, it's best to remember that the more flexibility you have with placement location, the more likely you are to be successfully matched!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most important part - application dates! The program timeline works in advance for the incoming year. For example, applications will be open from Monday 21st July to Sunday 28th September this year. If successful, this can see applicants starting on farm as early as January 2026.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People from all walks of life, whether they have agricultural experience or not - are encouraged to apply for the program. Screening is conducted based off individuals' character &amp; attributes, rather than experience. Important factors to consider are motivation, career goals, industry interest and community-mindedness. It is important to see people's commitment to agriculture and their desire to be involved. In saying this, applicants with agricultural experience are also highly encouraged to apply and accepted. </a:t>
            </a:r>
          </a:p>
          <a:p>
            <a:endParaRPr lang="en-US"/>
          </a:p>
          <a:p>
            <a:r>
              <a:rPr lang="en-US"/>
              <a:t>If shortlisted, matching begins based off the predicted suitability of the applicant and host producer. If a match occurs, both applicant and farmer will have a meeting/interview, and both parties will decide if they would like the match to proceed. If so, the placement is confirmed, start dates discussed and travel plans organised.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If an applicant receives a confirmed placement, it is possible they will be invited to attend an Orientation Week. This week involves preparing applicants for working life - which includes a range of topics from financial basics to nutrition, as well as hearing from a range of influential agriculture figures. Here, all applicants will meet each other and form friendships to last a lifetime. After this, most of the cohort starts on farm from January to March (2026). </a:t>
            </a:r>
          </a:p>
          <a:p>
            <a:endParaRPr lang="en-US"/>
          </a:p>
          <a:p>
            <a:r>
              <a:rPr lang="en-US"/>
              <a:t>Throughout the year, AgCS will consistently check in with the cohort, ensuring good welfare as well as training outcomes. Once the year is over and the cohort graduates, they automatically enter the Alumni program - where future opportunities can arise.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$4,500 bursary is used on upskilling via training, but also on increasing industry engagement via educational opportunities. This money is controlled within the AgCS team, and each participant will have multiple training meetings with a dedicated staff member to ensure they have a bursary-use plan. This not only ensures they increase their skills for the year, but also sets them up for increased employability in the future. Examples of previous bursary use are on the two following slides;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slide shows just some of the training that previous participants have conducted. However, the list and opportunities are endless, and the AgCS team tries to grant all training requests (within reason).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other avenue of utilising bursary money is via attending conferences and industry events. Again, this is a list of just some of the events that participants have attended in the past. Not only are these events a great opportunity to network and develop personally, but also a great chance to catch up with other members in the cohort.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5/15/2025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sv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png"/><Relationship Id="rId4" Type="http://schemas.openxmlformats.org/officeDocument/2006/relationships/image" Target="../media/image38.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 Id="rId9" Type="http://schemas.openxmlformats.org/officeDocument/2006/relationships/image" Target="../media/image48.svg"/></Relationships>
</file>

<file path=ppt/slides/_rels/slide15.xml.rels><?xml version="1.0" encoding="UTF-8" standalone="yes"?>
<Relationships xmlns="http://schemas.openxmlformats.org/package/2006/relationships"><Relationship Id="rId8" Type="http://schemas.openxmlformats.org/officeDocument/2006/relationships/image" Target="../media/image54.svg"/><Relationship Id="rId13" Type="http://schemas.openxmlformats.org/officeDocument/2006/relationships/image" Target="../media/image59.png"/><Relationship Id="rId3" Type="http://schemas.openxmlformats.org/officeDocument/2006/relationships/image" Target="../media/image49.png"/><Relationship Id="rId7" Type="http://schemas.openxmlformats.org/officeDocument/2006/relationships/image" Target="../media/image53.png"/><Relationship Id="rId12" Type="http://schemas.openxmlformats.org/officeDocument/2006/relationships/image" Target="../media/image58.svg"/><Relationship Id="rId2" Type="http://schemas.openxmlformats.org/officeDocument/2006/relationships/notesSlide" Target="../notesSlides/notesSlide12.xml"/><Relationship Id="rId16" Type="http://schemas.openxmlformats.org/officeDocument/2006/relationships/image" Target="../media/image62.svg"/><Relationship Id="rId1" Type="http://schemas.openxmlformats.org/officeDocument/2006/relationships/slideLayout" Target="../slideLayouts/slideLayout7.xml"/><Relationship Id="rId6" Type="http://schemas.openxmlformats.org/officeDocument/2006/relationships/image" Target="../media/image52.svg"/><Relationship Id="rId11" Type="http://schemas.openxmlformats.org/officeDocument/2006/relationships/image" Target="../media/image57.png"/><Relationship Id="rId5" Type="http://schemas.openxmlformats.org/officeDocument/2006/relationships/image" Target="../media/image51.png"/><Relationship Id="rId15" Type="http://schemas.openxmlformats.org/officeDocument/2006/relationships/image" Target="../media/image61.png"/><Relationship Id="rId10" Type="http://schemas.openxmlformats.org/officeDocument/2006/relationships/image" Target="../media/image56.svg"/><Relationship Id="rId4" Type="http://schemas.openxmlformats.org/officeDocument/2006/relationships/image" Target="../media/image50.svg"/><Relationship Id="rId9" Type="http://schemas.openxmlformats.org/officeDocument/2006/relationships/image" Target="../media/image55.png"/><Relationship Id="rId14" Type="http://schemas.openxmlformats.org/officeDocument/2006/relationships/image" Target="../media/image60.svg"/></Relationships>
</file>

<file path=ppt/slides/_rels/slide1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67.png"/><Relationship Id="rId18" Type="http://schemas.openxmlformats.org/officeDocument/2006/relationships/image" Target="../media/image72.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66.svg"/><Relationship Id="rId17" Type="http://schemas.openxmlformats.org/officeDocument/2006/relationships/image" Target="../media/image71.svg"/><Relationship Id="rId2" Type="http://schemas.openxmlformats.org/officeDocument/2006/relationships/notesSlide" Target="../notesSlides/notesSlide13.xml"/><Relationship Id="rId16" Type="http://schemas.openxmlformats.org/officeDocument/2006/relationships/image" Target="../media/image70.png"/><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65.png"/><Relationship Id="rId5" Type="http://schemas.openxmlformats.org/officeDocument/2006/relationships/image" Target="../media/image3.png"/><Relationship Id="rId15" Type="http://schemas.openxmlformats.org/officeDocument/2006/relationships/image" Target="../media/image69.svg"/><Relationship Id="rId10" Type="http://schemas.openxmlformats.org/officeDocument/2006/relationships/image" Target="../media/image64.svg"/><Relationship Id="rId4" Type="http://schemas.openxmlformats.org/officeDocument/2006/relationships/image" Target="../media/image2.svg"/><Relationship Id="rId9" Type="http://schemas.openxmlformats.org/officeDocument/2006/relationships/image" Target="../media/image63.png"/><Relationship Id="rId14" Type="http://schemas.openxmlformats.org/officeDocument/2006/relationships/image" Target="../media/image68.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sv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0.jpeg"/><Relationship Id="rId11" Type="http://schemas.openxmlformats.org/officeDocument/2006/relationships/image" Target="../media/image25.jpeg"/><Relationship Id="rId5" Type="http://schemas.openxmlformats.org/officeDocument/2006/relationships/image" Target="../media/image19.jpeg"/><Relationship Id="rId10" Type="http://schemas.openxmlformats.org/officeDocument/2006/relationships/image" Target="../media/image24.jpeg"/><Relationship Id="rId4" Type="http://schemas.openxmlformats.org/officeDocument/2006/relationships/image" Target="../media/image18.jpeg"/><Relationship Id="rId9" Type="http://schemas.openxmlformats.org/officeDocument/2006/relationships/image" Target="../media/image23.jpe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27.svg"/><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2.svg"/></Relationships>
</file>

<file path=ppt/slides/_rels/slide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5.sv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2380932"/>
            <a:ext cx="19436370" cy="19436370"/>
          </a:xfrm>
          <a:custGeom>
            <a:avLst/>
            <a:gdLst/>
            <a:ahLst/>
            <a:cxnLst/>
            <a:rect l="l" t="t" r="r" b="b"/>
            <a:pathLst>
              <a:path w="19436370" h="19436370">
                <a:moveTo>
                  <a:pt x="0" y="0"/>
                </a:moveTo>
                <a:lnTo>
                  <a:pt x="19436370" y="0"/>
                </a:lnTo>
                <a:lnTo>
                  <a:pt x="19436370" y="19436370"/>
                </a:lnTo>
                <a:lnTo>
                  <a:pt x="0" y="19436370"/>
                </a:lnTo>
                <a:lnTo>
                  <a:pt x="0" y="0"/>
                </a:lnTo>
                <a:close/>
              </a:path>
            </a:pathLst>
          </a:custGeom>
          <a:blipFill>
            <a:blip r:embed="rId2">
              <a:alphaModFix amt="69000"/>
              <a:extLst>
                <a:ext uri="{96DAC541-7B7A-43D3-8B79-37D633B846F1}">
                  <asvg:svgBlip xmlns:asvg="http://schemas.microsoft.com/office/drawing/2016/SVG/main" r:embed="rId3"/>
                </a:ext>
              </a:extLst>
            </a:blip>
            <a:stretch>
              <a:fillRect/>
            </a:stretch>
          </a:blipFill>
        </p:spPr>
        <p:txBody>
          <a:bodyPr/>
          <a:lstStyle/>
          <a:p>
            <a:endParaRPr lang="en-AU"/>
          </a:p>
        </p:txBody>
      </p:sp>
      <p:sp>
        <p:nvSpPr>
          <p:cNvPr id="3" name="Freeform 3"/>
          <p:cNvSpPr/>
          <p:nvPr/>
        </p:nvSpPr>
        <p:spPr>
          <a:xfrm rot="2700000">
            <a:off x="-1444398" y="1253618"/>
            <a:ext cx="10185669" cy="4426136"/>
          </a:xfrm>
          <a:custGeom>
            <a:avLst/>
            <a:gdLst/>
            <a:ahLst/>
            <a:cxnLst/>
            <a:rect l="l" t="t" r="r" b="b"/>
            <a:pathLst>
              <a:path w="10185669" h="4426136">
                <a:moveTo>
                  <a:pt x="0" y="0"/>
                </a:moveTo>
                <a:lnTo>
                  <a:pt x="10185669" y="0"/>
                </a:lnTo>
                <a:lnTo>
                  <a:pt x="10185669" y="4426136"/>
                </a:lnTo>
                <a:lnTo>
                  <a:pt x="0" y="442613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AU"/>
          </a:p>
        </p:txBody>
      </p:sp>
      <p:sp>
        <p:nvSpPr>
          <p:cNvPr id="4" name="TextBox 4"/>
          <p:cNvSpPr txBox="1"/>
          <p:nvPr/>
        </p:nvSpPr>
        <p:spPr>
          <a:xfrm>
            <a:off x="654711" y="4507220"/>
            <a:ext cx="11586349" cy="1500912"/>
          </a:xfrm>
          <a:prstGeom prst="rect">
            <a:avLst/>
          </a:prstGeom>
        </p:spPr>
        <p:txBody>
          <a:bodyPr lIns="0" tIns="0" rIns="0" bIns="0" rtlCol="0" anchor="t">
            <a:spAutoFit/>
          </a:bodyPr>
          <a:lstStyle/>
          <a:p>
            <a:pPr algn="l">
              <a:lnSpc>
                <a:spcPts val="10474"/>
              </a:lnSpc>
            </a:pPr>
            <a:r>
              <a:rPr lang="en-US" sz="10474" b="1">
                <a:solidFill>
                  <a:srgbClr val="000000"/>
                </a:solidFill>
                <a:latin typeface="Poppins Bold"/>
                <a:ea typeface="Poppins Bold"/>
                <a:cs typeface="Poppins Bold"/>
                <a:sym typeface="Poppins Bold"/>
              </a:rPr>
              <a:t>AGCAREERSTART</a:t>
            </a:r>
          </a:p>
        </p:txBody>
      </p:sp>
      <p:sp>
        <p:nvSpPr>
          <p:cNvPr id="5" name="Freeform 5"/>
          <p:cNvSpPr/>
          <p:nvPr/>
        </p:nvSpPr>
        <p:spPr>
          <a:xfrm>
            <a:off x="-97353" y="194749"/>
            <a:ext cx="4023755" cy="2786332"/>
          </a:xfrm>
          <a:custGeom>
            <a:avLst/>
            <a:gdLst/>
            <a:ahLst/>
            <a:cxnLst/>
            <a:rect l="l" t="t" r="r" b="b"/>
            <a:pathLst>
              <a:path w="4023755" h="2786332">
                <a:moveTo>
                  <a:pt x="0" y="0"/>
                </a:moveTo>
                <a:lnTo>
                  <a:pt x="4023756" y="0"/>
                </a:lnTo>
                <a:lnTo>
                  <a:pt x="4023756" y="2786333"/>
                </a:lnTo>
                <a:lnTo>
                  <a:pt x="0" y="2786333"/>
                </a:lnTo>
                <a:lnTo>
                  <a:pt x="0" y="0"/>
                </a:lnTo>
                <a:close/>
              </a:path>
            </a:pathLst>
          </a:custGeom>
          <a:blipFill>
            <a:blip r:embed="rId6"/>
            <a:stretch>
              <a:fillRect t="-9240" b="-9240"/>
            </a:stretch>
          </a:blipFill>
        </p:spPr>
        <p:txBody>
          <a:bodyPr/>
          <a:lstStyle/>
          <a:p>
            <a:endParaRPr lang="en-AU"/>
          </a:p>
        </p:txBody>
      </p:sp>
      <p:grpSp>
        <p:nvGrpSpPr>
          <p:cNvPr id="6" name="Group 6"/>
          <p:cNvGrpSpPr/>
          <p:nvPr/>
        </p:nvGrpSpPr>
        <p:grpSpPr>
          <a:xfrm>
            <a:off x="12350667" y="-476016"/>
            <a:ext cx="6793464" cy="6793464"/>
            <a:chOff x="0" y="0"/>
            <a:chExt cx="9057952" cy="9057952"/>
          </a:xfrm>
        </p:grpSpPr>
        <p:grpSp>
          <p:nvGrpSpPr>
            <p:cNvPr id="7" name="Group 7"/>
            <p:cNvGrpSpPr/>
            <p:nvPr/>
          </p:nvGrpSpPr>
          <p:grpSpPr>
            <a:xfrm>
              <a:off x="0" y="0"/>
              <a:ext cx="9057952" cy="9057952"/>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en-AU"/>
              </a:p>
            </p:txBody>
          </p:sp>
          <p:sp>
            <p:nvSpPr>
              <p:cNvPr id="9" name="TextBox 9"/>
              <p:cNvSpPr txBox="1"/>
              <p:nvPr/>
            </p:nvSpPr>
            <p:spPr>
              <a:xfrm>
                <a:off x="76200" y="57150"/>
                <a:ext cx="660400" cy="679450"/>
              </a:xfrm>
              <a:prstGeom prst="rect">
                <a:avLst/>
              </a:prstGeom>
            </p:spPr>
            <p:txBody>
              <a:bodyPr lIns="50800" tIns="50800" rIns="50800" bIns="50800" rtlCol="0" anchor="ctr"/>
              <a:lstStyle/>
              <a:p>
                <a:pPr algn="ctr">
                  <a:lnSpc>
                    <a:spcPts val="979"/>
                  </a:lnSpc>
                </a:pPr>
                <a:endParaRPr/>
              </a:p>
            </p:txBody>
          </p:sp>
        </p:grpSp>
        <p:grpSp>
          <p:nvGrpSpPr>
            <p:cNvPr id="10" name="Group 10"/>
            <p:cNvGrpSpPr>
              <a:grpSpLocks noChangeAspect="1"/>
            </p:cNvGrpSpPr>
            <p:nvPr/>
          </p:nvGrpSpPr>
          <p:grpSpPr>
            <a:xfrm>
              <a:off x="721461" y="721476"/>
              <a:ext cx="7615031" cy="7615000"/>
              <a:chOff x="0" y="0"/>
              <a:chExt cx="6350000" cy="6349975"/>
            </a:xfrm>
          </p:grpSpPr>
          <p:sp>
            <p:nvSpPr>
              <p:cNvPr id="11" name="Freeform 11"/>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7"/>
                <a:stretch>
                  <a:fillRect l="-40966" r="-36811"/>
                </a:stretch>
              </a:blipFill>
            </p:spPr>
            <p:txBody>
              <a:bodyPr/>
              <a:lstStyle/>
              <a:p>
                <a:endParaRPr lang="en-AU"/>
              </a:p>
            </p:txBody>
          </p:sp>
        </p:grpSp>
      </p:grpSp>
      <p:grpSp>
        <p:nvGrpSpPr>
          <p:cNvPr id="12" name="Group 12"/>
          <p:cNvGrpSpPr/>
          <p:nvPr/>
        </p:nvGrpSpPr>
        <p:grpSpPr>
          <a:xfrm>
            <a:off x="11899554" y="5143500"/>
            <a:ext cx="5596022" cy="5596022"/>
            <a:chOff x="0" y="0"/>
            <a:chExt cx="7461363" cy="7461363"/>
          </a:xfrm>
        </p:grpSpPr>
        <p:grpSp>
          <p:nvGrpSpPr>
            <p:cNvPr id="13" name="Group 13"/>
            <p:cNvGrpSpPr/>
            <p:nvPr/>
          </p:nvGrpSpPr>
          <p:grpSpPr>
            <a:xfrm>
              <a:off x="0" y="0"/>
              <a:ext cx="7461363" cy="7461363"/>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en-AU"/>
              </a:p>
            </p:txBody>
          </p:sp>
          <p:sp>
            <p:nvSpPr>
              <p:cNvPr id="15" name="TextBox 15"/>
              <p:cNvSpPr txBox="1"/>
              <p:nvPr/>
            </p:nvSpPr>
            <p:spPr>
              <a:xfrm>
                <a:off x="76200" y="57150"/>
                <a:ext cx="660400" cy="679450"/>
              </a:xfrm>
              <a:prstGeom prst="rect">
                <a:avLst/>
              </a:prstGeom>
            </p:spPr>
            <p:txBody>
              <a:bodyPr lIns="50800" tIns="50800" rIns="50800" bIns="50800" rtlCol="0" anchor="ctr"/>
              <a:lstStyle/>
              <a:p>
                <a:pPr algn="ctr">
                  <a:lnSpc>
                    <a:spcPts val="980"/>
                  </a:lnSpc>
                </a:pPr>
                <a:endParaRPr/>
              </a:p>
            </p:txBody>
          </p:sp>
        </p:grpSp>
        <p:grpSp>
          <p:nvGrpSpPr>
            <p:cNvPr id="16" name="Group 16"/>
            <p:cNvGrpSpPr>
              <a:grpSpLocks noChangeAspect="1"/>
            </p:cNvGrpSpPr>
            <p:nvPr/>
          </p:nvGrpSpPr>
          <p:grpSpPr>
            <a:xfrm>
              <a:off x="582048" y="582060"/>
              <a:ext cx="6297268" cy="6297242"/>
              <a:chOff x="0" y="0"/>
              <a:chExt cx="6350000" cy="6349975"/>
            </a:xfrm>
          </p:grpSpPr>
          <p:sp>
            <p:nvSpPr>
              <p:cNvPr id="17" name="Freeform 17"/>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8"/>
                <a:stretch>
                  <a:fillRect l="-27350" t="-4098" r="-54650" b="-17236"/>
                </a:stretch>
              </a:blipFill>
            </p:spPr>
            <p:txBody>
              <a:bodyPr/>
              <a:lstStyle/>
              <a:p>
                <a:endParaRPr lang="en-AU"/>
              </a:p>
            </p:txBody>
          </p:sp>
        </p:grpSp>
      </p:grpSp>
      <p:grpSp>
        <p:nvGrpSpPr>
          <p:cNvPr id="18" name="Group 18"/>
          <p:cNvGrpSpPr/>
          <p:nvPr/>
        </p:nvGrpSpPr>
        <p:grpSpPr>
          <a:xfrm>
            <a:off x="-5405450" y="7222905"/>
            <a:ext cx="15424599" cy="1437211"/>
            <a:chOff x="0" y="0"/>
            <a:chExt cx="20566133" cy="1916282"/>
          </a:xfrm>
        </p:grpSpPr>
        <p:grpSp>
          <p:nvGrpSpPr>
            <p:cNvPr id="19" name="Group 19"/>
            <p:cNvGrpSpPr/>
            <p:nvPr/>
          </p:nvGrpSpPr>
          <p:grpSpPr>
            <a:xfrm>
              <a:off x="0" y="0"/>
              <a:ext cx="13936116" cy="1916282"/>
              <a:chOff x="0" y="0"/>
              <a:chExt cx="1389393" cy="191048"/>
            </a:xfrm>
          </p:grpSpPr>
          <p:sp>
            <p:nvSpPr>
              <p:cNvPr id="20" name="Freeform 20"/>
              <p:cNvSpPr/>
              <p:nvPr/>
            </p:nvSpPr>
            <p:spPr>
              <a:xfrm>
                <a:off x="0" y="0"/>
                <a:ext cx="1389393" cy="191048"/>
              </a:xfrm>
              <a:custGeom>
                <a:avLst/>
                <a:gdLst/>
                <a:ahLst/>
                <a:cxnLst/>
                <a:rect l="l" t="t" r="r" b="b"/>
                <a:pathLst>
                  <a:path w="1389393" h="191048">
                    <a:moveTo>
                      <a:pt x="0" y="0"/>
                    </a:moveTo>
                    <a:lnTo>
                      <a:pt x="1389393" y="0"/>
                    </a:lnTo>
                    <a:lnTo>
                      <a:pt x="1389393" y="191048"/>
                    </a:lnTo>
                    <a:lnTo>
                      <a:pt x="0" y="191048"/>
                    </a:lnTo>
                    <a:close/>
                  </a:path>
                </a:pathLst>
              </a:custGeom>
              <a:solidFill>
                <a:srgbClr val="FFFFFF"/>
              </a:solidFill>
            </p:spPr>
            <p:txBody>
              <a:bodyPr/>
              <a:lstStyle/>
              <a:p>
                <a:endParaRPr lang="en-AU"/>
              </a:p>
            </p:txBody>
          </p:sp>
          <p:sp>
            <p:nvSpPr>
              <p:cNvPr id="21" name="TextBox 21"/>
              <p:cNvSpPr txBox="1"/>
              <p:nvPr/>
            </p:nvSpPr>
            <p:spPr>
              <a:xfrm>
                <a:off x="0" y="-28575"/>
                <a:ext cx="1389393" cy="219623"/>
              </a:xfrm>
              <a:prstGeom prst="rect">
                <a:avLst/>
              </a:prstGeom>
            </p:spPr>
            <p:txBody>
              <a:bodyPr lIns="50800" tIns="50800" rIns="50800" bIns="50800" rtlCol="0" anchor="ctr"/>
              <a:lstStyle/>
              <a:p>
                <a:pPr algn="ctr">
                  <a:lnSpc>
                    <a:spcPts val="1797"/>
                  </a:lnSpc>
                </a:pPr>
                <a:endParaRPr/>
              </a:p>
            </p:txBody>
          </p:sp>
        </p:grpSp>
        <p:sp>
          <p:nvSpPr>
            <p:cNvPr id="22" name="Freeform 22"/>
            <p:cNvSpPr/>
            <p:nvPr/>
          </p:nvSpPr>
          <p:spPr>
            <a:xfrm rot="-5400000">
              <a:off x="16235184" y="-2414667"/>
              <a:ext cx="1916282" cy="6745616"/>
            </a:xfrm>
            <a:custGeom>
              <a:avLst/>
              <a:gdLst/>
              <a:ahLst/>
              <a:cxnLst/>
              <a:rect l="l" t="t" r="r" b="b"/>
              <a:pathLst>
                <a:path w="1916282" h="6745616">
                  <a:moveTo>
                    <a:pt x="0" y="0"/>
                  </a:moveTo>
                  <a:lnTo>
                    <a:pt x="1916282" y="0"/>
                  </a:lnTo>
                  <a:lnTo>
                    <a:pt x="1916282" y="6745616"/>
                  </a:lnTo>
                  <a:lnTo>
                    <a:pt x="0" y="6745616"/>
                  </a:lnTo>
                  <a:lnTo>
                    <a:pt x="0" y="0"/>
                  </a:lnTo>
                  <a:close/>
                </a:path>
              </a:pathLst>
            </a:custGeom>
            <a:blipFill>
              <a:blip r:embed="rId9"/>
              <a:stretch>
                <a:fillRect l="-927703" r="-380359"/>
              </a:stretch>
            </a:blipFill>
          </p:spPr>
          <p:txBody>
            <a:bodyPr/>
            <a:lstStyle/>
            <a:p>
              <a:endParaRPr lang="en-AU"/>
            </a:p>
          </p:txBody>
        </p:sp>
      </p:grpSp>
      <p:sp>
        <p:nvSpPr>
          <p:cNvPr id="23" name="Freeform 23"/>
          <p:cNvSpPr/>
          <p:nvPr/>
        </p:nvSpPr>
        <p:spPr>
          <a:xfrm>
            <a:off x="400972" y="7222905"/>
            <a:ext cx="4003486" cy="1437211"/>
          </a:xfrm>
          <a:custGeom>
            <a:avLst/>
            <a:gdLst/>
            <a:ahLst/>
            <a:cxnLst/>
            <a:rect l="l" t="t" r="r" b="b"/>
            <a:pathLst>
              <a:path w="4003486" h="1437211">
                <a:moveTo>
                  <a:pt x="0" y="0"/>
                </a:moveTo>
                <a:lnTo>
                  <a:pt x="4003486" y="0"/>
                </a:lnTo>
                <a:lnTo>
                  <a:pt x="4003486" y="1437212"/>
                </a:lnTo>
                <a:lnTo>
                  <a:pt x="0" y="1437212"/>
                </a:lnTo>
                <a:lnTo>
                  <a:pt x="0" y="0"/>
                </a:lnTo>
                <a:close/>
              </a:path>
            </a:pathLst>
          </a:custGeom>
          <a:blipFill>
            <a:blip r:embed="rId10"/>
            <a:stretch>
              <a:fillRect t="-6915"/>
            </a:stretch>
          </a:blipFill>
        </p:spPr>
        <p:txBody>
          <a:bodyPr/>
          <a:lstStyle/>
          <a:p>
            <a:endParaRPr lang="en-AU"/>
          </a:p>
        </p:txBody>
      </p:sp>
      <p:sp>
        <p:nvSpPr>
          <p:cNvPr id="24" name="Freeform 24"/>
          <p:cNvSpPr/>
          <p:nvPr/>
        </p:nvSpPr>
        <p:spPr>
          <a:xfrm>
            <a:off x="4531048" y="7334008"/>
            <a:ext cx="3081537" cy="1215006"/>
          </a:xfrm>
          <a:custGeom>
            <a:avLst/>
            <a:gdLst/>
            <a:ahLst/>
            <a:cxnLst/>
            <a:rect l="l" t="t" r="r" b="b"/>
            <a:pathLst>
              <a:path w="3081537" h="1215006">
                <a:moveTo>
                  <a:pt x="0" y="0"/>
                </a:moveTo>
                <a:lnTo>
                  <a:pt x="3081537" y="0"/>
                </a:lnTo>
                <a:lnTo>
                  <a:pt x="3081537" y="1215006"/>
                </a:lnTo>
                <a:lnTo>
                  <a:pt x="0" y="1215006"/>
                </a:lnTo>
                <a:lnTo>
                  <a:pt x="0" y="0"/>
                </a:lnTo>
                <a:close/>
              </a:path>
            </a:pathLst>
          </a:custGeom>
          <a:blipFill>
            <a:blip r:embed="rId11"/>
            <a:stretch>
              <a:fillRect/>
            </a:stretch>
          </a:blipFill>
        </p:spPr>
        <p:txBody>
          <a:bodyPr/>
          <a:lstStyle/>
          <a:p>
            <a:endParaRPr lang="en-A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94741" y="530742"/>
            <a:ext cx="10438702" cy="807140"/>
            <a:chOff x="0" y="0"/>
            <a:chExt cx="2749288" cy="212580"/>
          </a:xfrm>
        </p:grpSpPr>
        <p:sp>
          <p:nvSpPr>
            <p:cNvPr id="3" name="Freeform 3"/>
            <p:cNvSpPr/>
            <p:nvPr/>
          </p:nvSpPr>
          <p:spPr>
            <a:xfrm>
              <a:off x="0" y="0"/>
              <a:ext cx="2749288" cy="212580"/>
            </a:xfrm>
            <a:custGeom>
              <a:avLst/>
              <a:gdLst/>
              <a:ahLst/>
              <a:cxnLst/>
              <a:rect l="l" t="t" r="r" b="b"/>
              <a:pathLst>
                <a:path w="2749288" h="212580">
                  <a:moveTo>
                    <a:pt x="37824" y="0"/>
                  </a:moveTo>
                  <a:lnTo>
                    <a:pt x="2711463" y="0"/>
                  </a:lnTo>
                  <a:cubicBezTo>
                    <a:pt x="2721495" y="0"/>
                    <a:pt x="2731116" y="3985"/>
                    <a:pt x="2738209" y="11079"/>
                  </a:cubicBezTo>
                  <a:cubicBezTo>
                    <a:pt x="2745303" y="18172"/>
                    <a:pt x="2749288" y="27793"/>
                    <a:pt x="2749288" y="37824"/>
                  </a:cubicBezTo>
                  <a:lnTo>
                    <a:pt x="2749288" y="174756"/>
                  </a:lnTo>
                  <a:cubicBezTo>
                    <a:pt x="2749288" y="184787"/>
                    <a:pt x="2745303" y="194408"/>
                    <a:pt x="2738209" y="201502"/>
                  </a:cubicBezTo>
                  <a:cubicBezTo>
                    <a:pt x="2731116" y="208595"/>
                    <a:pt x="2721495" y="212580"/>
                    <a:pt x="2711463" y="212580"/>
                  </a:cubicBezTo>
                  <a:lnTo>
                    <a:pt x="37824" y="212580"/>
                  </a:lnTo>
                  <a:cubicBezTo>
                    <a:pt x="27793" y="212580"/>
                    <a:pt x="18172" y="208595"/>
                    <a:pt x="11079" y="201502"/>
                  </a:cubicBezTo>
                  <a:cubicBezTo>
                    <a:pt x="3985" y="194408"/>
                    <a:pt x="0" y="184787"/>
                    <a:pt x="0" y="174756"/>
                  </a:cubicBezTo>
                  <a:lnTo>
                    <a:pt x="0" y="37824"/>
                  </a:lnTo>
                  <a:cubicBezTo>
                    <a:pt x="0" y="27793"/>
                    <a:pt x="3985" y="18172"/>
                    <a:pt x="11079" y="11079"/>
                  </a:cubicBezTo>
                  <a:cubicBezTo>
                    <a:pt x="18172" y="3985"/>
                    <a:pt x="27793" y="0"/>
                    <a:pt x="37824" y="0"/>
                  </a:cubicBezTo>
                  <a:close/>
                </a:path>
              </a:pathLst>
            </a:custGeom>
            <a:solidFill>
              <a:srgbClr val="EB008C"/>
            </a:solidFill>
          </p:spPr>
          <p:txBody>
            <a:bodyPr/>
            <a:lstStyle/>
            <a:p>
              <a:endParaRPr lang="en-AU"/>
            </a:p>
          </p:txBody>
        </p:sp>
        <p:sp>
          <p:nvSpPr>
            <p:cNvPr id="4" name="TextBox 4"/>
            <p:cNvSpPr txBox="1"/>
            <p:nvPr/>
          </p:nvSpPr>
          <p:spPr>
            <a:xfrm>
              <a:off x="0" y="0"/>
              <a:ext cx="2749288" cy="212580"/>
            </a:xfrm>
            <a:prstGeom prst="rect">
              <a:avLst/>
            </a:prstGeom>
          </p:spPr>
          <p:txBody>
            <a:bodyPr lIns="50800" tIns="50800" rIns="50800" bIns="50800" rtlCol="0" anchor="ctr"/>
            <a:lstStyle/>
            <a:p>
              <a:pPr algn="ctr">
                <a:lnSpc>
                  <a:spcPts val="2749"/>
                </a:lnSpc>
              </a:pPr>
              <a:r>
                <a:rPr lang="en-US" sz="2499">
                  <a:solidFill>
                    <a:srgbClr val="FFFFFF"/>
                  </a:solidFill>
                  <a:latin typeface="Poppins"/>
                  <a:ea typeface="Poppins"/>
                  <a:cs typeface="Poppins"/>
                  <a:sym typeface="Poppins"/>
                </a:rPr>
                <a:t>CHEMICAL HANDLING</a:t>
              </a:r>
            </a:p>
          </p:txBody>
        </p:sp>
      </p:grpSp>
      <p:grpSp>
        <p:nvGrpSpPr>
          <p:cNvPr id="5" name="Group 5"/>
          <p:cNvGrpSpPr/>
          <p:nvPr/>
        </p:nvGrpSpPr>
        <p:grpSpPr>
          <a:xfrm>
            <a:off x="2094741" y="1583039"/>
            <a:ext cx="10438702" cy="807140"/>
            <a:chOff x="0" y="0"/>
            <a:chExt cx="2749288" cy="212580"/>
          </a:xfrm>
        </p:grpSpPr>
        <p:sp>
          <p:nvSpPr>
            <p:cNvPr id="6" name="Freeform 6"/>
            <p:cNvSpPr/>
            <p:nvPr/>
          </p:nvSpPr>
          <p:spPr>
            <a:xfrm>
              <a:off x="0" y="0"/>
              <a:ext cx="2749288" cy="212580"/>
            </a:xfrm>
            <a:custGeom>
              <a:avLst/>
              <a:gdLst/>
              <a:ahLst/>
              <a:cxnLst/>
              <a:rect l="l" t="t" r="r" b="b"/>
              <a:pathLst>
                <a:path w="2749288" h="212580">
                  <a:moveTo>
                    <a:pt x="37824" y="0"/>
                  </a:moveTo>
                  <a:lnTo>
                    <a:pt x="2711463" y="0"/>
                  </a:lnTo>
                  <a:cubicBezTo>
                    <a:pt x="2721495" y="0"/>
                    <a:pt x="2731116" y="3985"/>
                    <a:pt x="2738209" y="11079"/>
                  </a:cubicBezTo>
                  <a:cubicBezTo>
                    <a:pt x="2745303" y="18172"/>
                    <a:pt x="2749288" y="27793"/>
                    <a:pt x="2749288" y="37824"/>
                  </a:cubicBezTo>
                  <a:lnTo>
                    <a:pt x="2749288" y="174756"/>
                  </a:lnTo>
                  <a:cubicBezTo>
                    <a:pt x="2749288" y="184787"/>
                    <a:pt x="2745303" y="194408"/>
                    <a:pt x="2738209" y="201502"/>
                  </a:cubicBezTo>
                  <a:cubicBezTo>
                    <a:pt x="2731116" y="208595"/>
                    <a:pt x="2721495" y="212580"/>
                    <a:pt x="2711463" y="212580"/>
                  </a:cubicBezTo>
                  <a:lnTo>
                    <a:pt x="37824" y="212580"/>
                  </a:lnTo>
                  <a:cubicBezTo>
                    <a:pt x="27793" y="212580"/>
                    <a:pt x="18172" y="208595"/>
                    <a:pt x="11079" y="201502"/>
                  </a:cubicBezTo>
                  <a:cubicBezTo>
                    <a:pt x="3985" y="194408"/>
                    <a:pt x="0" y="184787"/>
                    <a:pt x="0" y="174756"/>
                  </a:cubicBezTo>
                  <a:lnTo>
                    <a:pt x="0" y="37824"/>
                  </a:lnTo>
                  <a:cubicBezTo>
                    <a:pt x="0" y="27793"/>
                    <a:pt x="3985" y="18172"/>
                    <a:pt x="11079" y="11079"/>
                  </a:cubicBezTo>
                  <a:cubicBezTo>
                    <a:pt x="18172" y="3985"/>
                    <a:pt x="27793" y="0"/>
                    <a:pt x="37824" y="0"/>
                  </a:cubicBezTo>
                  <a:close/>
                </a:path>
              </a:pathLst>
            </a:custGeom>
            <a:solidFill>
              <a:srgbClr val="EB008C"/>
            </a:solidFill>
          </p:spPr>
          <p:txBody>
            <a:bodyPr/>
            <a:lstStyle/>
            <a:p>
              <a:endParaRPr lang="en-AU"/>
            </a:p>
          </p:txBody>
        </p:sp>
        <p:sp>
          <p:nvSpPr>
            <p:cNvPr id="7" name="TextBox 7"/>
            <p:cNvSpPr txBox="1"/>
            <p:nvPr/>
          </p:nvSpPr>
          <p:spPr>
            <a:xfrm>
              <a:off x="0" y="0"/>
              <a:ext cx="2749288" cy="212580"/>
            </a:xfrm>
            <a:prstGeom prst="rect">
              <a:avLst/>
            </a:prstGeom>
          </p:spPr>
          <p:txBody>
            <a:bodyPr lIns="50800" tIns="50800" rIns="50800" bIns="50800" rtlCol="0" anchor="ctr"/>
            <a:lstStyle/>
            <a:p>
              <a:pPr algn="ctr">
                <a:lnSpc>
                  <a:spcPts val="2749"/>
                </a:lnSpc>
              </a:pPr>
              <a:r>
                <a:rPr lang="en-US" sz="2499">
                  <a:solidFill>
                    <a:srgbClr val="FFFFFF"/>
                  </a:solidFill>
                  <a:latin typeface="Poppins"/>
                  <a:ea typeface="Poppins"/>
                  <a:cs typeface="Poppins"/>
                  <a:sym typeface="Poppins"/>
                </a:rPr>
                <a:t>FIRST AID</a:t>
              </a:r>
            </a:p>
          </p:txBody>
        </p:sp>
      </p:grpSp>
      <p:grpSp>
        <p:nvGrpSpPr>
          <p:cNvPr id="8" name="Group 8"/>
          <p:cNvGrpSpPr/>
          <p:nvPr/>
        </p:nvGrpSpPr>
        <p:grpSpPr>
          <a:xfrm>
            <a:off x="2094741" y="2635336"/>
            <a:ext cx="10438702" cy="807140"/>
            <a:chOff x="0" y="0"/>
            <a:chExt cx="2749288" cy="212580"/>
          </a:xfrm>
        </p:grpSpPr>
        <p:sp>
          <p:nvSpPr>
            <p:cNvPr id="9" name="Freeform 9"/>
            <p:cNvSpPr/>
            <p:nvPr/>
          </p:nvSpPr>
          <p:spPr>
            <a:xfrm>
              <a:off x="0" y="0"/>
              <a:ext cx="2749288" cy="212580"/>
            </a:xfrm>
            <a:custGeom>
              <a:avLst/>
              <a:gdLst/>
              <a:ahLst/>
              <a:cxnLst/>
              <a:rect l="l" t="t" r="r" b="b"/>
              <a:pathLst>
                <a:path w="2749288" h="212580">
                  <a:moveTo>
                    <a:pt x="37824" y="0"/>
                  </a:moveTo>
                  <a:lnTo>
                    <a:pt x="2711463" y="0"/>
                  </a:lnTo>
                  <a:cubicBezTo>
                    <a:pt x="2721495" y="0"/>
                    <a:pt x="2731116" y="3985"/>
                    <a:pt x="2738209" y="11079"/>
                  </a:cubicBezTo>
                  <a:cubicBezTo>
                    <a:pt x="2745303" y="18172"/>
                    <a:pt x="2749288" y="27793"/>
                    <a:pt x="2749288" y="37824"/>
                  </a:cubicBezTo>
                  <a:lnTo>
                    <a:pt x="2749288" y="174756"/>
                  </a:lnTo>
                  <a:cubicBezTo>
                    <a:pt x="2749288" y="184787"/>
                    <a:pt x="2745303" y="194408"/>
                    <a:pt x="2738209" y="201502"/>
                  </a:cubicBezTo>
                  <a:cubicBezTo>
                    <a:pt x="2731116" y="208595"/>
                    <a:pt x="2721495" y="212580"/>
                    <a:pt x="2711463" y="212580"/>
                  </a:cubicBezTo>
                  <a:lnTo>
                    <a:pt x="37824" y="212580"/>
                  </a:lnTo>
                  <a:cubicBezTo>
                    <a:pt x="27793" y="212580"/>
                    <a:pt x="18172" y="208595"/>
                    <a:pt x="11079" y="201502"/>
                  </a:cubicBezTo>
                  <a:cubicBezTo>
                    <a:pt x="3985" y="194408"/>
                    <a:pt x="0" y="184787"/>
                    <a:pt x="0" y="174756"/>
                  </a:cubicBezTo>
                  <a:lnTo>
                    <a:pt x="0" y="37824"/>
                  </a:lnTo>
                  <a:cubicBezTo>
                    <a:pt x="0" y="27793"/>
                    <a:pt x="3985" y="18172"/>
                    <a:pt x="11079" y="11079"/>
                  </a:cubicBezTo>
                  <a:cubicBezTo>
                    <a:pt x="18172" y="3985"/>
                    <a:pt x="27793" y="0"/>
                    <a:pt x="37824" y="0"/>
                  </a:cubicBezTo>
                  <a:close/>
                </a:path>
              </a:pathLst>
            </a:custGeom>
            <a:solidFill>
              <a:srgbClr val="EB008C"/>
            </a:solidFill>
          </p:spPr>
          <p:txBody>
            <a:bodyPr/>
            <a:lstStyle/>
            <a:p>
              <a:endParaRPr lang="en-AU"/>
            </a:p>
          </p:txBody>
        </p:sp>
        <p:sp>
          <p:nvSpPr>
            <p:cNvPr id="10" name="TextBox 10"/>
            <p:cNvSpPr txBox="1"/>
            <p:nvPr/>
          </p:nvSpPr>
          <p:spPr>
            <a:xfrm>
              <a:off x="0" y="0"/>
              <a:ext cx="2749288" cy="212580"/>
            </a:xfrm>
            <a:prstGeom prst="rect">
              <a:avLst/>
            </a:prstGeom>
          </p:spPr>
          <p:txBody>
            <a:bodyPr lIns="50800" tIns="50800" rIns="50800" bIns="50800" rtlCol="0" anchor="ctr"/>
            <a:lstStyle/>
            <a:p>
              <a:pPr algn="ctr">
                <a:lnSpc>
                  <a:spcPts val="2749"/>
                </a:lnSpc>
              </a:pPr>
              <a:r>
                <a:rPr lang="en-US" sz="2499">
                  <a:solidFill>
                    <a:srgbClr val="FFFFFF"/>
                  </a:solidFill>
                  <a:latin typeface="Poppins"/>
                  <a:ea typeface="Poppins"/>
                  <a:cs typeface="Poppins"/>
                  <a:sym typeface="Poppins"/>
                </a:rPr>
                <a:t>LOW STRESS STOCK HANDLING</a:t>
              </a:r>
            </a:p>
          </p:txBody>
        </p:sp>
      </p:grpSp>
      <p:grpSp>
        <p:nvGrpSpPr>
          <p:cNvPr id="11" name="Group 11"/>
          <p:cNvGrpSpPr/>
          <p:nvPr/>
        </p:nvGrpSpPr>
        <p:grpSpPr>
          <a:xfrm>
            <a:off x="2094741" y="3687633"/>
            <a:ext cx="10438702" cy="807140"/>
            <a:chOff x="0" y="0"/>
            <a:chExt cx="2749288" cy="212580"/>
          </a:xfrm>
        </p:grpSpPr>
        <p:sp>
          <p:nvSpPr>
            <p:cNvPr id="12" name="Freeform 12"/>
            <p:cNvSpPr/>
            <p:nvPr/>
          </p:nvSpPr>
          <p:spPr>
            <a:xfrm>
              <a:off x="0" y="0"/>
              <a:ext cx="2749288" cy="212580"/>
            </a:xfrm>
            <a:custGeom>
              <a:avLst/>
              <a:gdLst/>
              <a:ahLst/>
              <a:cxnLst/>
              <a:rect l="l" t="t" r="r" b="b"/>
              <a:pathLst>
                <a:path w="2749288" h="212580">
                  <a:moveTo>
                    <a:pt x="37824" y="0"/>
                  </a:moveTo>
                  <a:lnTo>
                    <a:pt x="2711463" y="0"/>
                  </a:lnTo>
                  <a:cubicBezTo>
                    <a:pt x="2721495" y="0"/>
                    <a:pt x="2731116" y="3985"/>
                    <a:pt x="2738209" y="11079"/>
                  </a:cubicBezTo>
                  <a:cubicBezTo>
                    <a:pt x="2745303" y="18172"/>
                    <a:pt x="2749288" y="27793"/>
                    <a:pt x="2749288" y="37824"/>
                  </a:cubicBezTo>
                  <a:lnTo>
                    <a:pt x="2749288" y="174756"/>
                  </a:lnTo>
                  <a:cubicBezTo>
                    <a:pt x="2749288" y="184787"/>
                    <a:pt x="2745303" y="194408"/>
                    <a:pt x="2738209" y="201502"/>
                  </a:cubicBezTo>
                  <a:cubicBezTo>
                    <a:pt x="2731116" y="208595"/>
                    <a:pt x="2721495" y="212580"/>
                    <a:pt x="2711463" y="212580"/>
                  </a:cubicBezTo>
                  <a:lnTo>
                    <a:pt x="37824" y="212580"/>
                  </a:lnTo>
                  <a:cubicBezTo>
                    <a:pt x="27793" y="212580"/>
                    <a:pt x="18172" y="208595"/>
                    <a:pt x="11079" y="201502"/>
                  </a:cubicBezTo>
                  <a:cubicBezTo>
                    <a:pt x="3985" y="194408"/>
                    <a:pt x="0" y="184787"/>
                    <a:pt x="0" y="174756"/>
                  </a:cubicBezTo>
                  <a:lnTo>
                    <a:pt x="0" y="37824"/>
                  </a:lnTo>
                  <a:cubicBezTo>
                    <a:pt x="0" y="27793"/>
                    <a:pt x="3985" y="18172"/>
                    <a:pt x="11079" y="11079"/>
                  </a:cubicBezTo>
                  <a:cubicBezTo>
                    <a:pt x="18172" y="3985"/>
                    <a:pt x="27793" y="0"/>
                    <a:pt x="37824" y="0"/>
                  </a:cubicBezTo>
                  <a:close/>
                </a:path>
              </a:pathLst>
            </a:custGeom>
            <a:solidFill>
              <a:srgbClr val="EB008C"/>
            </a:solidFill>
          </p:spPr>
          <p:txBody>
            <a:bodyPr/>
            <a:lstStyle/>
            <a:p>
              <a:endParaRPr lang="en-AU"/>
            </a:p>
          </p:txBody>
        </p:sp>
        <p:sp>
          <p:nvSpPr>
            <p:cNvPr id="13" name="TextBox 13"/>
            <p:cNvSpPr txBox="1"/>
            <p:nvPr/>
          </p:nvSpPr>
          <p:spPr>
            <a:xfrm>
              <a:off x="0" y="0"/>
              <a:ext cx="2749288" cy="212580"/>
            </a:xfrm>
            <a:prstGeom prst="rect">
              <a:avLst/>
            </a:prstGeom>
          </p:spPr>
          <p:txBody>
            <a:bodyPr lIns="50800" tIns="50800" rIns="50800" bIns="50800" rtlCol="0" anchor="ctr"/>
            <a:lstStyle/>
            <a:p>
              <a:pPr algn="ctr">
                <a:lnSpc>
                  <a:spcPts val="2749"/>
                </a:lnSpc>
              </a:pPr>
              <a:r>
                <a:rPr lang="en-US" sz="2499">
                  <a:solidFill>
                    <a:srgbClr val="FFFFFF"/>
                  </a:solidFill>
                  <a:latin typeface="Poppins"/>
                  <a:ea typeface="Poppins"/>
                  <a:cs typeface="Poppins"/>
                  <a:sym typeface="Poppins"/>
                </a:rPr>
                <a:t>MOTORBIKE TRAINING</a:t>
              </a:r>
            </a:p>
          </p:txBody>
        </p:sp>
      </p:grpSp>
      <p:grpSp>
        <p:nvGrpSpPr>
          <p:cNvPr id="14" name="Group 14"/>
          <p:cNvGrpSpPr/>
          <p:nvPr/>
        </p:nvGrpSpPr>
        <p:grpSpPr>
          <a:xfrm>
            <a:off x="2094741" y="4739930"/>
            <a:ext cx="10438702" cy="807140"/>
            <a:chOff x="0" y="0"/>
            <a:chExt cx="2749288" cy="212580"/>
          </a:xfrm>
        </p:grpSpPr>
        <p:sp>
          <p:nvSpPr>
            <p:cNvPr id="15" name="Freeform 15"/>
            <p:cNvSpPr/>
            <p:nvPr/>
          </p:nvSpPr>
          <p:spPr>
            <a:xfrm>
              <a:off x="0" y="0"/>
              <a:ext cx="2749288" cy="212580"/>
            </a:xfrm>
            <a:custGeom>
              <a:avLst/>
              <a:gdLst/>
              <a:ahLst/>
              <a:cxnLst/>
              <a:rect l="l" t="t" r="r" b="b"/>
              <a:pathLst>
                <a:path w="2749288" h="212580">
                  <a:moveTo>
                    <a:pt x="37824" y="0"/>
                  </a:moveTo>
                  <a:lnTo>
                    <a:pt x="2711463" y="0"/>
                  </a:lnTo>
                  <a:cubicBezTo>
                    <a:pt x="2721495" y="0"/>
                    <a:pt x="2731116" y="3985"/>
                    <a:pt x="2738209" y="11079"/>
                  </a:cubicBezTo>
                  <a:cubicBezTo>
                    <a:pt x="2745303" y="18172"/>
                    <a:pt x="2749288" y="27793"/>
                    <a:pt x="2749288" y="37824"/>
                  </a:cubicBezTo>
                  <a:lnTo>
                    <a:pt x="2749288" y="174756"/>
                  </a:lnTo>
                  <a:cubicBezTo>
                    <a:pt x="2749288" y="184787"/>
                    <a:pt x="2745303" y="194408"/>
                    <a:pt x="2738209" y="201502"/>
                  </a:cubicBezTo>
                  <a:cubicBezTo>
                    <a:pt x="2731116" y="208595"/>
                    <a:pt x="2721495" y="212580"/>
                    <a:pt x="2711463" y="212580"/>
                  </a:cubicBezTo>
                  <a:lnTo>
                    <a:pt x="37824" y="212580"/>
                  </a:lnTo>
                  <a:cubicBezTo>
                    <a:pt x="27793" y="212580"/>
                    <a:pt x="18172" y="208595"/>
                    <a:pt x="11079" y="201502"/>
                  </a:cubicBezTo>
                  <a:cubicBezTo>
                    <a:pt x="3985" y="194408"/>
                    <a:pt x="0" y="184787"/>
                    <a:pt x="0" y="174756"/>
                  </a:cubicBezTo>
                  <a:lnTo>
                    <a:pt x="0" y="37824"/>
                  </a:lnTo>
                  <a:cubicBezTo>
                    <a:pt x="0" y="27793"/>
                    <a:pt x="3985" y="18172"/>
                    <a:pt x="11079" y="11079"/>
                  </a:cubicBezTo>
                  <a:cubicBezTo>
                    <a:pt x="18172" y="3985"/>
                    <a:pt x="27793" y="0"/>
                    <a:pt x="37824" y="0"/>
                  </a:cubicBezTo>
                  <a:close/>
                </a:path>
              </a:pathLst>
            </a:custGeom>
            <a:solidFill>
              <a:srgbClr val="EB008C"/>
            </a:solidFill>
          </p:spPr>
          <p:txBody>
            <a:bodyPr/>
            <a:lstStyle/>
            <a:p>
              <a:endParaRPr lang="en-AU"/>
            </a:p>
          </p:txBody>
        </p:sp>
        <p:sp>
          <p:nvSpPr>
            <p:cNvPr id="16" name="TextBox 16"/>
            <p:cNvSpPr txBox="1"/>
            <p:nvPr/>
          </p:nvSpPr>
          <p:spPr>
            <a:xfrm>
              <a:off x="0" y="0"/>
              <a:ext cx="2749288" cy="212580"/>
            </a:xfrm>
            <a:prstGeom prst="rect">
              <a:avLst/>
            </a:prstGeom>
          </p:spPr>
          <p:txBody>
            <a:bodyPr lIns="50800" tIns="50800" rIns="50800" bIns="50800" rtlCol="0" anchor="ctr"/>
            <a:lstStyle/>
            <a:p>
              <a:pPr algn="ctr">
                <a:lnSpc>
                  <a:spcPts val="2749"/>
                </a:lnSpc>
              </a:pPr>
              <a:r>
                <a:rPr lang="en-US" sz="2499">
                  <a:solidFill>
                    <a:srgbClr val="FFFFFF"/>
                  </a:solidFill>
                  <a:latin typeface="Poppins"/>
                  <a:ea typeface="Poppins"/>
                  <a:cs typeface="Poppins"/>
                  <a:sym typeface="Poppins"/>
                </a:rPr>
                <a:t>TRUCK LICENSE</a:t>
              </a:r>
            </a:p>
          </p:txBody>
        </p:sp>
      </p:grpSp>
      <p:grpSp>
        <p:nvGrpSpPr>
          <p:cNvPr id="17" name="Group 17"/>
          <p:cNvGrpSpPr/>
          <p:nvPr/>
        </p:nvGrpSpPr>
        <p:grpSpPr>
          <a:xfrm>
            <a:off x="2094741" y="5792227"/>
            <a:ext cx="10438702" cy="807140"/>
            <a:chOff x="0" y="0"/>
            <a:chExt cx="2749288" cy="212580"/>
          </a:xfrm>
        </p:grpSpPr>
        <p:sp>
          <p:nvSpPr>
            <p:cNvPr id="18" name="Freeform 18"/>
            <p:cNvSpPr/>
            <p:nvPr/>
          </p:nvSpPr>
          <p:spPr>
            <a:xfrm>
              <a:off x="0" y="0"/>
              <a:ext cx="2749288" cy="212580"/>
            </a:xfrm>
            <a:custGeom>
              <a:avLst/>
              <a:gdLst/>
              <a:ahLst/>
              <a:cxnLst/>
              <a:rect l="l" t="t" r="r" b="b"/>
              <a:pathLst>
                <a:path w="2749288" h="212580">
                  <a:moveTo>
                    <a:pt x="37824" y="0"/>
                  </a:moveTo>
                  <a:lnTo>
                    <a:pt x="2711463" y="0"/>
                  </a:lnTo>
                  <a:cubicBezTo>
                    <a:pt x="2721495" y="0"/>
                    <a:pt x="2731116" y="3985"/>
                    <a:pt x="2738209" y="11079"/>
                  </a:cubicBezTo>
                  <a:cubicBezTo>
                    <a:pt x="2745303" y="18172"/>
                    <a:pt x="2749288" y="27793"/>
                    <a:pt x="2749288" y="37824"/>
                  </a:cubicBezTo>
                  <a:lnTo>
                    <a:pt x="2749288" y="174756"/>
                  </a:lnTo>
                  <a:cubicBezTo>
                    <a:pt x="2749288" y="184787"/>
                    <a:pt x="2745303" y="194408"/>
                    <a:pt x="2738209" y="201502"/>
                  </a:cubicBezTo>
                  <a:cubicBezTo>
                    <a:pt x="2731116" y="208595"/>
                    <a:pt x="2721495" y="212580"/>
                    <a:pt x="2711463" y="212580"/>
                  </a:cubicBezTo>
                  <a:lnTo>
                    <a:pt x="37824" y="212580"/>
                  </a:lnTo>
                  <a:cubicBezTo>
                    <a:pt x="27793" y="212580"/>
                    <a:pt x="18172" y="208595"/>
                    <a:pt x="11079" y="201502"/>
                  </a:cubicBezTo>
                  <a:cubicBezTo>
                    <a:pt x="3985" y="194408"/>
                    <a:pt x="0" y="184787"/>
                    <a:pt x="0" y="174756"/>
                  </a:cubicBezTo>
                  <a:lnTo>
                    <a:pt x="0" y="37824"/>
                  </a:lnTo>
                  <a:cubicBezTo>
                    <a:pt x="0" y="27793"/>
                    <a:pt x="3985" y="18172"/>
                    <a:pt x="11079" y="11079"/>
                  </a:cubicBezTo>
                  <a:cubicBezTo>
                    <a:pt x="18172" y="3985"/>
                    <a:pt x="27793" y="0"/>
                    <a:pt x="37824" y="0"/>
                  </a:cubicBezTo>
                  <a:close/>
                </a:path>
              </a:pathLst>
            </a:custGeom>
            <a:solidFill>
              <a:srgbClr val="EB008C"/>
            </a:solidFill>
          </p:spPr>
          <p:txBody>
            <a:bodyPr/>
            <a:lstStyle/>
            <a:p>
              <a:endParaRPr lang="en-AU"/>
            </a:p>
          </p:txBody>
        </p:sp>
        <p:sp>
          <p:nvSpPr>
            <p:cNvPr id="19" name="TextBox 19"/>
            <p:cNvSpPr txBox="1"/>
            <p:nvPr/>
          </p:nvSpPr>
          <p:spPr>
            <a:xfrm>
              <a:off x="0" y="0"/>
              <a:ext cx="2749288" cy="212580"/>
            </a:xfrm>
            <a:prstGeom prst="rect">
              <a:avLst/>
            </a:prstGeom>
          </p:spPr>
          <p:txBody>
            <a:bodyPr lIns="50800" tIns="50800" rIns="50800" bIns="50800" rtlCol="0" anchor="ctr"/>
            <a:lstStyle/>
            <a:p>
              <a:pPr algn="ctr">
                <a:lnSpc>
                  <a:spcPts val="2749"/>
                </a:lnSpc>
              </a:pPr>
              <a:r>
                <a:rPr lang="en-US" sz="2499">
                  <a:solidFill>
                    <a:srgbClr val="FFFFFF"/>
                  </a:solidFill>
                  <a:latin typeface="Poppins"/>
                  <a:ea typeface="Poppins"/>
                  <a:cs typeface="Poppins"/>
                  <a:sym typeface="Poppins"/>
                </a:rPr>
                <a:t>DAIRY NUTRITION</a:t>
              </a:r>
            </a:p>
          </p:txBody>
        </p:sp>
      </p:grpSp>
      <p:grpSp>
        <p:nvGrpSpPr>
          <p:cNvPr id="20" name="Group 20"/>
          <p:cNvGrpSpPr/>
          <p:nvPr/>
        </p:nvGrpSpPr>
        <p:grpSpPr>
          <a:xfrm>
            <a:off x="2094741" y="6844524"/>
            <a:ext cx="10438702" cy="807140"/>
            <a:chOff x="0" y="0"/>
            <a:chExt cx="2749288" cy="212580"/>
          </a:xfrm>
        </p:grpSpPr>
        <p:sp>
          <p:nvSpPr>
            <p:cNvPr id="21" name="Freeform 21"/>
            <p:cNvSpPr/>
            <p:nvPr/>
          </p:nvSpPr>
          <p:spPr>
            <a:xfrm>
              <a:off x="0" y="0"/>
              <a:ext cx="2749288" cy="212580"/>
            </a:xfrm>
            <a:custGeom>
              <a:avLst/>
              <a:gdLst/>
              <a:ahLst/>
              <a:cxnLst/>
              <a:rect l="l" t="t" r="r" b="b"/>
              <a:pathLst>
                <a:path w="2749288" h="212580">
                  <a:moveTo>
                    <a:pt x="37824" y="0"/>
                  </a:moveTo>
                  <a:lnTo>
                    <a:pt x="2711463" y="0"/>
                  </a:lnTo>
                  <a:cubicBezTo>
                    <a:pt x="2721495" y="0"/>
                    <a:pt x="2731116" y="3985"/>
                    <a:pt x="2738209" y="11079"/>
                  </a:cubicBezTo>
                  <a:cubicBezTo>
                    <a:pt x="2745303" y="18172"/>
                    <a:pt x="2749288" y="27793"/>
                    <a:pt x="2749288" y="37824"/>
                  </a:cubicBezTo>
                  <a:lnTo>
                    <a:pt x="2749288" y="174756"/>
                  </a:lnTo>
                  <a:cubicBezTo>
                    <a:pt x="2749288" y="184787"/>
                    <a:pt x="2745303" y="194408"/>
                    <a:pt x="2738209" y="201502"/>
                  </a:cubicBezTo>
                  <a:cubicBezTo>
                    <a:pt x="2731116" y="208595"/>
                    <a:pt x="2721495" y="212580"/>
                    <a:pt x="2711463" y="212580"/>
                  </a:cubicBezTo>
                  <a:lnTo>
                    <a:pt x="37824" y="212580"/>
                  </a:lnTo>
                  <a:cubicBezTo>
                    <a:pt x="27793" y="212580"/>
                    <a:pt x="18172" y="208595"/>
                    <a:pt x="11079" y="201502"/>
                  </a:cubicBezTo>
                  <a:cubicBezTo>
                    <a:pt x="3985" y="194408"/>
                    <a:pt x="0" y="184787"/>
                    <a:pt x="0" y="174756"/>
                  </a:cubicBezTo>
                  <a:lnTo>
                    <a:pt x="0" y="37824"/>
                  </a:lnTo>
                  <a:cubicBezTo>
                    <a:pt x="0" y="27793"/>
                    <a:pt x="3985" y="18172"/>
                    <a:pt x="11079" y="11079"/>
                  </a:cubicBezTo>
                  <a:cubicBezTo>
                    <a:pt x="18172" y="3985"/>
                    <a:pt x="27793" y="0"/>
                    <a:pt x="37824" y="0"/>
                  </a:cubicBezTo>
                  <a:close/>
                </a:path>
              </a:pathLst>
            </a:custGeom>
            <a:solidFill>
              <a:srgbClr val="EB008C"/>
            </a:solidFill>
          </p:spPr>
          <p:txBody>
            <a:bodyPr/>
            <a:lstStyle/>
            <a:p>
              <a:endParaRPr lang="en-AU"/>
            </a:p>
          </p:txBody>
        </p:sp>
        <p:sp>
          <p:nvSpPr>
            <p:cNvPr id="22" name="TextBox 22"/>
            <p:cNvSpPr txBox="1"/>
            <p:nvPr/>
          </p:nvSpPr>
          <p:spPr>
            <a:xfrm>
              <a:off x="0" y="0"/>
              <a:ext cx="2749288" cy="212580"/>
            </a:xfrm>
            <a:prstGeom prst="rect">
              <a:avLst/>
            </a:prstGeom>
          </p:spPr>
          <p:txBody>
            <a:bodyPr lIns="50800" tIns="50800" rIns="50800" bIns="50800" rtlCol="0" anchor="ctr"/>
            <a:lstStyle/>
            <a:p>
              <a:pPr algn="ctr">
                <a:lnSpc>
                  <a:spcPts val="2749"/>
                </a:lnSpc>
              </a:pPr>
              <a:r>
                <a:rPr lang="en-US" sz="2499">
                  <a:solidFill>
                    <a:srgbClr val="FFFFFF"/>
                  </a:solidFill>
                  <a:latin typeface="Poppins"/>
                  <a:ea typeface="Poppins"/>
                  <a:cs typeface="Poppins"/>
                  <a:sym typeface="Poppins"/>
                </a:rPr>
                <a:t>SHEARING SCHOOL</a:t>
              </a:r>
            </a:p>
          </p:txBody>
        </p:sp>
      </p:grpSp>
      <p:grpSp>
        <p:nvGrpSpPr>
          <p:cNvPr id="23" name="Group 23"/>
          <p:cNvGrpSpPr/>
          <p:nvPr/>
        </p:nvGrpSpPr>
        <p:grpSpPr>
          <a:xfrm>
            <a:off x="2094741" y="7896821"/>
            <a:ext cx="10438702" cy="807140"/>
            <a:chOff x="0" y="0"/>
            <a:chExt cx="2749288" cy="212580"/>
          </a:xfrm>
        </p:grpSpPr>
        <p:sp>
          <p:nvSpPr>
            <p:cNvPr id="24" name="Freeform 24"/>
            <p:cNvSpPr/>
            <p:nvPr/>
          </p:nvSpPr>
          <p:spPr>
            <a:xfrm>
              <a:off x="0" y="0"/>
              <a:ext cx="2749288" cy="212580"/>
            </a:xfrm>
            <a:custGeom>
              <a:avLst/>
              <a:gdLst/>
              <a:ahLst/>
              <a:cxnLst/>
              <a:rect l="l" t="t" r="r" b="b"/>
              <a:pathLst>
                <a:path w="2749288" h="212580">
                  <a:moveTo>
                    <a:pt x="37824" y="0"/>
                  </a:moveTo>
                  <a:lnTo>
                    <a:pt x="2711463" y="0"/>
                  </a:lnTo>
                  <a:cubicBezTo>
                    <a:pt x="2721495" y="0"/>
                    <a:pt x="2731116" y="3985"/>
                    <a:pt x="2738209" y="11079"/>
                  </a:cubicBezTo>
                  <a:cubicBezTo>
                    <a:pt x="2745303" y="18172"/>
                    <a:pt x="2749288" y="27793"/>
                    <a:pt x="2749288" y="37824"/>
                  </a:cubicBezTo>
                  <a:lnTo>
                    <a:pt x="2749288" y="174756"/>
                  </a:lnTo>
                  <a:cubicBezTo>
                    <a:pt x="2749288" y="184787"/>
                    <a:pt x="2745303" y="194408"/>
                    <a:pt x="2738209" y="201502"/>
                  </a:cubicBezTo>
                  <a:cubicBezTo>
                    <a:pt x="2731116" y="208595"/>
                    <a:pt x="2721495" y="212580"/>
                    <a:pt x="2711463" y="212580"/>
                  </a:cubicBezTo>
                  <a:lnTo>
                    <a:pt x="37824" y="212580"/>
                  </a:lnTo>
                  <a:cubicBezTo>
                    <a:pt x="27793" y="212580"/>
                    <a:pt x="18172" y="208595"/>
                    <a:pt x="11079" y="201502"/>
                  </a:cubicBezTo>
                  <a:cubicBezTo>
                    <a:pt x="3985" y="194408"/>
                    <a:pt x="0" y="184787"/>
                    <a:pt x="0" y="174756"/>
                  </a:cubicBezTo>
                  <a:lnTo>
                    <a:pt x="0" y="37824"/>
                  </a:lnTo>
                  <a:cubicBezTo>
                    <a:pt x="0" y="27793"/>
                    <a:pt x="3985" y="18172"/>
                    <a:pt x="11079" y="11079"/>
                  </a:cubicBezTo>
                  <a:cubicBezTo>
                    <a:pt x="18172" y="3985"/>
                    <a:pt x="27793" y="0"/>
                    <a:pt x="37824" y="0"/>
                  </a:cubicBezTo>
                  <a:close/>
                </a:path>
              </a:pathLst>
            </a:custGeom>
            <a:solidFill>
              <a:srgbClr val="EB008C"/>
            </a:solidFill>
          </p:spPr>
          <p:txBody>
            <a:bodyPr/>
            <a:lstStyle/>
            <a:p>
              <a:endParaRPr lang="en-AU"/>
            </a:p>
          </p:txBody>
        </p:sp>
        <p:sp>
          <p:nvSpPr>
            <p:cNvPr id="25" name="TextBox 25"/>
            <p:cNvSpPr txBox="1"/>
            <p:nvPr/>
          </p:nvSpPr>
          <p:spPr>
            <a:xfrm>
              <a:off x="0" y="0"/>
              <a:ext cx="2749288" cy="212580"/>
            </a:xfrm>
            <a:prstGeom prst="rect">
              <a:avLst/>
            </a:prstGeom>
          </p:spPr>
          <p:txBody>
            <a:bodyPr lIns="50800" tIns="50800" rIns="50800" bIns="50800" rtlCol="0" anchor="ctr"/>
            <a:lstStyle/>
            <a:p>
              <a:pPr algn="ctr">
                <a:lnSpc>
                  <a:spcPts val="2749"/>
                </a:lnSpc>
              </a:pPr>
              <a:r>
                <a:rPr lang="en-US" sz="2499">
                  <a:solidFill>
                    <a:srgbClr val="FFFFFF"/>
                  </a:solidFill>
                  <a:latin typeface="Poppins"/>
                  <a:ea typeface="Poppins"/>
                  <a:cs typeface="Poppins"/>
                  <a:sym typeface="Poppins"/>
                </a:rPr>
                <a:t>SCIENCE COMMUNICATIONS</a:t>
              </a:r>
            </a:p>
          </p:txBody>
        </p:sp>
      </p:grpSp>
      <p:grpSp>
        <p:nvGrpSpPr>
          <p:cNvPr id="26" name="Group 26"/>
          <p:cNvGrpSpPr/>
          <p:nvPr/>
        </p:nvGrpSpPr>
        <p:grpSpPr>
          <a:xfrm>
            <a:off x="2094741" y="8949118"/>
            <a:ext cx="10438702" cy="807140"/>
            <a:chOff x="0" y="0"/>
            <a:chExt cx="2749288" cy="212580"/>
          </a:xfrm>
        </p:grpSpPr>
        <p:sp>
          <p:nvSpPr>
            <p:cNvPr id="27" name="Freeform 27"/>
            <p:cNvSpPr/>
            <p:nvPr/>
          </p:nvSpPr>
          <p:spPr>
            <a:xfrm>
              <a:off x="0" y="0"/>
              <a:ext cx="2749288" cy="212580"/>
            </a:xfrm>
            <a:custGeom>
              <a:avLst/>
              <a:gdLst/>
              <a:ahLst/>
              <a:cxnLst/>
              <a:rect l="l" t="t" r="r" b="b"/>
              <a:pathLst>
                <a:path w="2749288" h="212580">
                  <a:moveTo>
                    <a:pt x="37824" y="0"/>
                  </a:moveTo>
                  <a:lnTo>
                    <a:pt x="2711463" y="0"/>
                  </a:lnTo>
                  <a:cubicBezTo>
                    <a:pt x="2721495" y="0"/>
                    <a:pt x="2731116" y="3985"/>
                    <a:pt x="2738209" y="11079"/>
                  </a:cubicBezTo>
                  <a:cubicBezTo>
                    <a:pt x="2745303" y="18172"/>
                    <a:pt x="2749288" y="27793"/>
                    <a:pt x="2749288" y="37824"/>
                  </a:cubicBezTo>
                  <a:lnTo>
                    <a:pt x="2749288" y="174756"/>
                  </a:lnTo>
                  <a:cubicBezTo>
                    <a:pt x="2749288" y="184787"/>
                    <a:pt x="2745303" y="194408"/>
                    <a:pt x="2738209" y="201502"/>
                  </a:cubicBezTo>
                  <a:cubicBezTo>
                    <a:pt x="2731116" y="208595"/>
                    <a:pt x="2721495" y="212580"/>
                    <a:pt x="2711463" y="212580"/>
                  </a:cubicBezTo>
                  <a:lnTo>
                    <a:pt x="37824" y="212580"/>
                  </a:lnTo>
                  <a:cubicBezTo>
                    <a:pt x="27793" y="212580"/>
                    <a:pt x="18172" y="208595"/>
                    <a:pt x="11079" y="201502"/>
                  </a:cubicBezTo>
                  <a:cubicBezTo>
                    <a:pt x="3985" y="194408"/>
                    <a:pt x="0" y="184787"/>
                    <a:pt x="0" y="174756"/>
                  </a:cubicBezTo>
                  <a:lnTo>
                    <a:pt x="0" y="37824"/>
                  </a:lnTo>
                  <a:cubicBezTo>
                    <a:pt x="0" y="27793"/>
                    <a:pt x="3985" y="18172"/>
                    <a:pt x="11079" y="11079"/>
                  </a:cubicBezTo>
                  <a:cubicBezTo>
                    <a:pt x="18172" y="3985"/>
                    <a:pt x="27793" y="0"/>
                    <a:pt x="37824" y="0"/>
                  </a:cubicBezTo>
                  <a:close/>
                </a:path>
              </a:pathLst>
            </a:custGeom>
            <a:solidFill>
              <a:srgbClr val="EB008C"/>
            </a:solidFill>
          </p:spPr>
          <p:txBody>
            <a:bodyPr/>
            <a:lstStyle/>
            <a:p>
              <a:endParaRPr lang="en-AU"/>
            </a:p>
          </p:txBody>
        </p:sp>
        <p:sp>
          <p:nvSpPr>
            <p:cNvPr id="28" name="TextBox 28"/>
            <p:cNvSpPr txBox="1"/>
            <p:nvPr/>
          </p:nvSpPr>
          <p:spPr>
            <a:xfrm>
              <a:off x="0" y="0"/>
              <a:ext cx="2749288" cy="212580"/>
            </a:xfrm>
            <a:prstGeom prst="rect">
              <a:avLst/>
            </a:prstGeom>
          </p:spPr>
          <p:txBody>
            <a:bodyPr lIns="50800" tIns="50800" rIns="50800" bIns="50800" rtlCol="0" anchor="ctr"/>
            <a:lstStyle/>
            <a:p>
              <a:pPr algn="ctr">
                <a:lnSpc>
                  <a:spcPts val="2749"/>
                </a:lnSpc>
              </a:pPr>
              <a:r>
                <a:rPr lang="en-US" sz="2499">
                  <a:solidFill>
                    <a:srgbClr val="FFFFFF"/>
                  </a:solidFill>
                  <a:latin typeface="Poppins"/>
                  <a:ea typeface="Poppins"/>
                  <a:cs typeface="Poppins"/>
                  <a:sym typeface="Poppins"/>
                </a:rPr>
                <a:t>DRONE PILOTING</a:t>
              </a:r>
            </a:p>
          </p:txBody>
        </p:sp>
      </p:grpSp>
      <p:sp>
        <p:nvSpPr>
          <p:cNvPr id="29" name="Freeform 29"/>
          <p:cNvSpPr/>
          <p:nvPr/>
        </p:nvSpPr>
        <p:spPr>
          <a:xfrm>
            <a:off x="9885983" y="-782570"/>
            <a:ext cx="9676258" cy="11333340"/>
          </a:xfrm>
          <a:custGeom>
            <a:avLst/>
            <a:gdLst/>
            <a:ahLst/>
            <a:cxnLst/>
            <a:rect l="l" t="t" r="r" b="b"/>
            <a:pathLst>
              <a:path w="9676258" h="11333340">
                <a:moveTo>
                  <a:pt x="0" y="0"/>
                </a:moveTo>
                <a:lnTo>
                  <a:pt x="9676258" y="0"/>
                </a:lnTo>
                <a:lnTo>
                  <a:pt x="9676258" y="11333340"/>
                </a:lnTo>
                <a:lnTo>
                  <a:pt x="0" y="11333340"/>
                </a:lnTo>
                <a:lnTo>
                  <a:pt x="0" y="0"/>
                </a:lnTo>
                <a:close/>
              </a:path>
            </a:pathLst>
          </a:custGeom>
          <a:blipFill>
            <a:blip r:embed="rId3"/>
            <a:stretch>
              <a:fillRect l="-45412" r="-30275"/>
            </a:stretch>
          </a:blipFill>
        </p:spPr>
        <p:txBody>
          <a:bodyPr/>
          <a:lstStyle/>
          <a:p>
            <a:endParaRPr lang="en-AU"/>
          </a:p>
        </p:txBody>
      </p:sp>
      <p:grpSp>
        <p:nvGrpSpPr>
          <p:cNvPr id="30" name="Group 30"/>
          <p:cNvGrpSpPr/>
          <p:nvPr/>
        </p:nvGrpSpPr>
        <p:grpSpPr>
          <a:xfrm>
            <a:off x="16635089" y="1688114"/>
            <a:ext cx="2113446" cy="2113446"/>
            <a:chOff x="0" y="0"/>
            <a:chExt cx="812800" cy="812800"/>
          </a:xfrm>
        </p:grpSpPr>
        <p:sp>
          <p:nvSpPr>
            <p:cNvPr id="31" name="Freeform 3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DED"/>
            </a:solidFill>
          </p:spPr>
          <p:txBody>
            <a:bodyPr/>
            <a:lstStyle/>
            <a:p>
              <a:endParaRPr lang="en-AU"/>
            </a:p>
          </p:txBody>
        </p:sp>
        <p:sp>
          <p:nvSpPr>
            <p:cNvPr id="32" name="TextBox 32"/>
            <p:cNvSpPr txBox="1"/>
            <p:nvPr/>
          </p:nvSpPr>
          <p:spPr>
            <a:xfrm>
              <a:off x="76200" y="76200"/>
              <a:ext cx="660400" cy="660400"/>
            </a:xfrm>
            <a:prstGeom prst="rect">
              <a:avLst/>
            </a:prstGeom>
          </p:spPr>
          <p:txBody>
            <a:bodyPr lIns="50800" tIns="50800" rIns="50800" bIns="50800" rtlCol="0" anchor="ctr"/>
            <a:lstStyle/>
            <a:p>
              <a:pPr algn="ctr">
                <a:lnSpc>
                  <a:spcPts val="2749"/>
                </a:lnSpc>
              </a:pPr>
              <a:endParaRPr/>
            </a:p>
          </p:txBody>
        </p:sp>
      </p:grpSp>
      <p:sp>
        <p:nvSpPr>
          <p:cNvPr id="33" name="TextBox 33"/>
          <p:cNvSpPr txBox="1"/>
          <p:nvPr/>
        </p:nvSpPr>
        <p:spPr>
          <a:xfrm rot="-5400000">
            <a:off x="-3693596" y="4463174"/>
            <a:ext cx="9225516" cy="1360654"/>
          </a:xfrm>
          <a:prstGeom prst="rect">
            <a:avLst/>
          </a:prstGeom>
        </p:spPr>
        <p:txBody>
          <a:bodyPr lIns="0" tIns="0" rIns="0" bIns="0" rtlCol="0" anchor="t">
            <a:spAutoFit/>
          </a:bodyPr>
          <a:lstStyle/>
          <a:p>
            <a:pPr algn="ctr">
              <a:lnSpc>
                <a:spcPts val="10623"/>
              </a:lnSpc>
            </a:pPr>
            <a:r>
              <a:rPr lang="en-US" sz="7587" b="1">
                <a:solidFill>
                  <a:srgbClr val="000000"/>
                </a:solidFill>
                <a:latin typeface="Poppins Bold"/>
                <a:ea typeface="Poppins Bold"/>
                <a:cs typeface="Poppins Bold"/>
                <a:sym typeface="Poppins Bold"/>
              </a:rPr>
              <a:t>TRAINING SAMPLES</a:t>
            </a:r>
          </a:p>
        </p:txBody>
      </p:sp>
      <p:grpSp>
        <p:nvGrpSpPr>
          <p:cNvPr id="34" name="Group 34"/>
          <p:cNvGrpSpPr/>
          <p:nvPr/>
        </p:nvGrpSpPr>
        <p:grpSpPr>
          <a:xfrm>
            <a:off x="16635089" y="631289"/>
            <a:ext cx="794822" cy="794822"/>
            <a:chOff x="0" y="0"/>
            <a:chExt cx="812800" cy="812800"/>
          </a:xfrm>
        </p:grpSpPr>
        <p:sp>
          <p:nvSpPr>
            <p:cNvPr id="35" name="Freeform 3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DED"/>
            </a:solidFill>
          </p:spPr>
          <p:txBody>
            <a:bodyPr/>
            <a:lstStyle/>
            <a:p>
              <a:endParaRPr lang="en-AU"/>
            </a:p>
          </p:txBody>
        </p:sp>
        <p:sp>
          <p:nvSpPr>
            <p:cNvPr id="36" name="TextBox 36"/>
            <p:cNvSpPr txBox="1"/>
            <p:nvPr/>
          </p:nvSpPr>
          <p:spPr>
            <a:xfrm>
              <a:off x="76200" y="76200"/>
              <a:ext cx="660400" cy="660400"/>
            </a:xfrm>
            <a:prstGeom prst="rect">
              <a:avLst/>
            </a:prstGeom>
          </p:spPr>
          <p:txBody>
            <a:bodyPr lIns="50800" tIns="50800" rIns="50800" bIns="50800" rtlCol="0" anchor="ctr"/>
            <a:lstStyle/>
            <a:p>
              <a:pPr algn="ctr">
                <a:lnSpc>
                  <a:spcPts val="2749"/>
                </a:lnSpc>
              </a:pPr>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8888" b="-38888"/>
            </a:stretch>
          </a:blipFill>
        </p:spPr>
        <p:txBody>
          <a:bodyPr/>
          <a:lstStyle/>
          <a:p>
            <a:endParaRPr lang="en-AU"/>
          </a:p>
        </p:txBody>
      </p:sp>
      <p:grpSp>
        <p:nvGrpSpPr>
          <p:cNvPr id="3" name="Group 3"/>
          <p:cNvGrpSpPr/>
          <p:nvPr/>
        </p:nvGrpSpPr>
        <p:grpSpPr>
          <a:xfrm>
            <a:off x="-12700" y="0"/>
            <a:ext cx="10071502" cy="10287000"/>
            <a:chOff x="0" y="0"/>
            <a:chExt cx="2652577" cy="2709333"/>
          </a:xfrm>
        </p:grpSpPr>
        <p:sp>
          <p:nvSpPr>
            <p:cNvPr id="4" name="Freeform 4"/>
            <p:cNvSpPr/>
            <p:nvPr/>
          </p:nvSpPr>
          <p:spPr>
            <a:xfrm>
              <a:off x="0" y="0"/>
              <a:ext cx="2652577" cy="2709333"/>
            </a:xfrm>
            <a:custGeom>
              <a:avLst/>
              <a:gdLst/>
              <a:ahLst/>
              <a:cxnLst/>
              <a:rect l="l" t="t" r="r" b="b"/>
              <a:pathLst>
                <a:path w="2652577" h="2709333">
                  <a:moveTo>
                    <a:pt x="0" y="0"/>
                  </a:moveTo>
                  <a:lnTo>
                    <a:pt x="2652577" y="0"/>
                  </a:lnTo>
                  <a:lnTo>
                    <a:pt x="2652577" y="2709333"/>
                  </a:lnTo>
                  <a:lnTo>
                    <a:pt x="0" y="2709333"/>
                  </a:lnTo>
                  <a:close/>
                </a:path>
              </a:pathLst>
            </a:custGeom>
            <a:solidFill>
              <a:srgbClr val="00ADED"/>
            </a:solidFill>
          </p:spPr>
          <p:txBody>
            <a:bodyPr/>
            <a:lstStyle/>
            <a:p>
              <a:endParaRPr lang="en-AU"/>
            </a:p>
          </p:txBody>
        </p:sp>
        <p:sp>
          <p:nvSpPr>
            <p:cNvPr id="5" name="TextBox 5"/>
            <p:cNvSpPr txBox="1"/>
            <p:nvPr/>
          </p:nvSpPr>
          <p:spPr>
            <a:xfrm>
              <a:off x="0" y="-114300"/>
              <a:ext cx="2652577" cy="2823633"/>
            </a:xfrm>
            <a:prstGeom prst="rect">
              <a:avLst/>
            </a:prstGeom>
          </p:spPr>
          <p:txBody>
            <a:bodyPr lIns="50800" tIns="50800" rIns="50800" bIns="50800" rtlCol="0" anchor="ctr"/>
            <a:lstStyle/>
            <a:p>
              <a:pPr algn="ctr">
                <a:lnSpc>
                  <a:spcPts val="3150"/>
                </a:lnSpc>
              </a:pPr>
              <a:endParaRPr/>
            </a:p>
          </p:txBody>
        </p:sp>
      </p:grpSp>
      <p:sp>
        <p:nvSpPr>
          <p:cNvPr id="6" name="Freeform 6"/>
          <p:cNvSpPr/>
          <p:nvPr/>
        </p:nvSpPr>
        <p:spPr>
          <a:xfrm>
            <a:off x="5037335" y="3385413"/>
            <a:ext cx="4726301" cy="7083293"/>
          </a:xfrm>
          <a:custGeom>
            <a:avLst/>
            <a:gdLst/>
            <a:ahLst/>
            <a:cxnLst/>
            <a:rect l="l" t="t" r="r" b="b"/>
            <a:pathLst>
              <a:path w="4726301" h="7083293">
                <a:moveTo>
                  <a:pt x="0" y="0"/>
                </a:moveTo>
                <a:lnTo>
                  <a:pt x="4726301" y="0"/>
                </a:lnTo>
                <a:lnTo>
                  <a:pt x="4726301" y="7083292"/>
                </a:lnTo>
                <a:lnTo>
                  <a:pt x="0" y="7083292"/>
                </a:lnTo>
                <a:lnTo>
                  <a:pt x="0" y="0"/>
                </a:lnTo>
                <a:close/>
              </a:path>
            </a:pathLst>
          </a:custGeom>
          <a:blipFill>
            <a:blip r:embed="rId4"/>
            <a:stretch>
              <a:fillRect l="-50034" r="-50034"/>
            </a:stretch>
          </a:blipFill>
        </p:spPr>
        <p:txBody>
          <a:bodyPr/>
          <a:lstStyle/>
          <a:p>
            <a:endParaRPr lang="en-AU"/>
          </a:p>
        </p:txBody>
      </p:sp>
      <p:sp>
        <p:nvSpPr>
          <p:cNvPr id="7" name="Freeform 7"/>
          <p:cNvSpPr/>
          <p:nvPr/>
        </p:nvSpPr>
        <p:spPr>
          <a:xfrm>
            <a:off x="336016" y="6916300"/>
            <a:ext cx="4390285" cy="3552405"/>
          </a:xfrm>
          <a:custGeom>
            <a:avLst/>
            <a:gdLst/>
            <a:ahLst/>
            <a:cxnLst/>
            <a:rect l="l" t="t" r="r" b="b"/>
            <a:pathLst>
              <a:path w="4390285" h="3552405">
                <a:moveTo>
                  <a:pt x="0" y="0"/>
                </a:moveTo>
                <a:lnTo>
                  <a:pt x="4390285" y="0"/>
                </a:lnTo>
                <a:lnTo>
                  <a:pt x="4390285" y="3552405"/>
                </a:lnTo>
                <a:lnTo>
                  <a:pt x="0" y="3552405"/>
                </a:lnTo>
                <a:lnTo>
                  <a:pt x="0" y="0"/>
                </a:lnTo>
                <a:close/>
              </a:path>
            </a:pathLst>
          </a:custGeom>
          <a:blipFill>
            <a:blip r:embed="rId5"/>
            <a:stretch>
              <a:fillRect t="-32490" b="-32490"/>
            </a:stretch>
          </a:blipFill>
        </p:spPr>
        <p:txBody>
          <a:bodyPr/>
          <a:lstStyle/>
          <a:p>
            <a:endParaRPr lang="en-AU"/>
          </a:p>
        </p:txBody>
      </p:sp>
      <p:sp>
        <p:nvSpPr>
          <p:cNvPr id="8" name="Freeform 8"/>
          <p:cNvSpPr/>
          <p:nvPr/>
        </p:nvSpPr>
        <p:spPr>
          <a:xfrm>
            <a:off x="5037335" y="-136279"/>
            <a:ext cx="4726301" cy="3210278"/>
          </a:xfrm>
          <a:custGeom>
            <a:avLst/>
            <a:gdLst/>
            <a:ahLst/>
            <a:cxnLst/>
            <a:rect l="l" t="t" r="r" b="b"/>
            <a:pathLst>
              <a:path w="4726301" h="3210278">
                <a:moveTo>
                  <a:pt x="0" y="0"/>
                </a:moveTo>
                <a:lnTo>
                  <a:pt x="4726301" y="0"/>
                </a:lnTo>
                <a:lnTo>
                  <a:pt x="4726301" y="3210278"/>
                </a:lnTo>
                <a:lnTo>
                  <a:pt x="0" y="3210278"/>
                </a:lnTo>
                <a:lnTo>
                  <a:pt x="0" y="0"/>
                </a:lnTo>
                <a:close/>
              </a:path>
            </a:pathLst>
          </a:custGeom>
          <a:blipFill>
            <a:blip r:embed="rId6"/>
            <a:stretch>
              <a:fillRect l="-1035" r="-1035"/>
            </a:stretch>
          </a:blipFill>
        </p:spPr>
        <p:txBody>
          <a:bodyPr/>
          <a:lstStyle/>
          <a:p>
            <a:endParaRPr lang="en-AU"/>
          </a:p>
        </p:txBody>
      </p:sp>
      <p:sp>
        <p:nvSpPr>
          <p:cNvPr id="9" name="Freeform 9"/>
          <p:cNvSpPr/>
          <p:nvPr/>
        </p:nvSpPr>
        <p:spPr>
          <a:xfrm>
            <a:off x="336016" y="360993"/>
            <a:ext cx="4390285" cy="6253683"/>
          </a:xfrm>
          <a:custGeom>
            <a:avLst/>
            <a:gdLst/>
            <a:ahLst/>
            <a:cxnLst/>
            <a:rect l="l" t="t" r="r" b="b"/>
            <a:pathLst>
              <a:path w="4390285" h="6253683">
                <a:moveTo>
                  <a:pt x="0" y="0"/>
                </a:moveTo>
                <a:lnTo>
                  <a:pt x="4390285" y="0"/>
                </a:lnTo>
                <a:lnTo>
                  <a:pt x="4390285" y="6253682"/>
                </a:lnTo>
                <a:lnTo>
                  <a:pt x="0" y="6253682"/>
                </a:lnTo>
                <a:lnTo>
                  <a:pt x="0" y="0"/>
                </a:lnTo>
                <a:close/>
              </a:path>
            </a:pathLst>
          </a:custGeom>
          <a:blipFill>
            <a:blip r:embed="rId7"/>
            <a:stretch>
              <a:fillRect l="-57027" r="-57027"/>
            </a:stretch>
          </a:blipFill>
        </p:spPr>
        <p:txBody>
          <a:bodyPr/>
          <a:lstStyle/>
          <a:p>
            <a:endParaRPr lang="en-AU"/>
          </a:p>
        </p:txBody>
      </p:sp>
      <p:sp>
        <p:nvSpPr>
          <p:cNvPr id="10" name="TextBox 10"/>
          <p:cNvSpPr txBox="1"/>
          <p:nvPr/>
        </p:nvSpPr>
        <p:spPr>
          <a:xfrm>
            <a:off x="10176957" y="604764"/>
            <a:ext cx="8224075" cy="1956054"/>
          </a:xfrm>
          <a:prstGeom prst="rect">
            <a:avLst/>
          </a:prstGeom>
        </p:spPr>
        <p:txBody>
          <a:bodyPr lIns="0" tIns="0" rIns="0" bIns="0" rtlCol="0" anchor="t">
            <a:spAutoFit/>
          </a:bodyPr>
          <a:lstStyle/>
          <a:p>
            <a:pPr algn="l">
              <a:lnSpc>
                <a:spcPts val="7686"/>
              </a:lnSpc>
            </a:pPr>
            <a:r>
              <a:rPr lang="en-US" sz="5490" b="1">
                <a:solidFill>
                  <a:srgbClr val="000000"/>
                </a:solidFill>
                <a:latin typeface="Poppins Bold"/>
                <a:ea typeface="Poppins Bold"/>
                <a:cs typeface="Poppins Bold"/>
                <a:sym typeface="Poppins Bold"/>
              </a:rPr>
              <a:t>WHAT INDUSTRY EVENTS CAN I ATTEND?</a:t>
            </a:r>
          </a:p>
        </p:txBody>
      </p:sp>
      <p:sp>
        <p:nvSpPr>
          <p:cNvPr id="11" name="TextBox 11"/>
          <p:cNvSpPr txBox="1"/>
          <p:nvPr/>
        </p:nvSpPr>
        <p:spPr>
          <a:xfrm>
            <a:off x="10606082" y="2873974"/>
            <a:ext cx="5520413" cy="6149976"/>
          </a:xfrm>
          <a:prstGeom prst="rect">
            <a:avLst/>
          </a:prstGeom>
        </p:spPr>
        <p:txBody>
          <a:bodyPr lIns="0" tIns="0" rIns="0" bIns="0" rtlCol="0" anchor="t">
            <a:spAutoFit/>
          </a:bodyPr>
          <a:lstStyle/>
          <a:p>
            <a:pPr marL="539748" lvl="1" indent="-269874" algn="l">
              <a:lnSpc>
                <a:spcPts val="4899"/>
              </a:lnSpc>
              <a:buFont typeface="Arial"/>
              <a:buChar char="•"/>
            </a:pPr>
            <a:r>
              <a:rPr lang="en-US" sz="2499">
                <a:solidFill>
                  <a:srgbClr val="000000"/>
                </a:solidFill>
                <a:latin typeface="Poppins"/>
                <a:ea typeface="Poppins"/>
                <a:cs typeface="Poppins"/>
                <a:sym typeface="Poppins"/>
              </a:rPr>
              <a:t>Australian Dairy Conference</a:t>
            </a:r>
          </a:p>
          <a:p>
            <a:pPr marL="539748" lvl="1" indent="-269874" algn="l">
              <a:lnSpc>
                <a:spcPts val="4899"/>
              </a:lnSpc>
              <a:buFont typeface="Arial"/>
              <a:buChar char="•"/>
            </a:pPr>
            <a:r>
              <a:rPr lang="en-US" sz="2499">
                <a:solidFill>
                  <a:srgbClr val="000000"/>
                </a:solidFill>
                <a:latin typeface="Poppins"/>
                <a:ea typeface="Poppins"/>
                <a:cs typeface="Poppins"/>
                <a:sym typeface="Poppins"/>
              </a:rPr>
              <a:t>Innovation Generation</a:t>
            </a:r>
          </a:p>
          <a:p>
            <a:pPr marL="539748" lvl="1" indent="-269874" algn="l">
              <a:lnSpc>
                <a:spcPts val="4899"/>
              </a:lnSpc>
              <a:buFont typeface="Arial"/>
              <a:buChar char="•"/>
            </a:pPr>
            <a:r>
              <a:rPr lang="en-US" sz="2499">
                <a:solidFill>
                  <a:srgbClr val="000000"/>
                </a:solidFill>
                <a:latin typeface="Poppins"/>
                <a:ea typeface="Poppins"/>
                <a:cs typeface="Poppins"/>
                <a:sym typeface="Poppins"/>
              </a:rPr>
              <a:t>Young Beef Producers Forum</a:t>
            </a:r>
          </a:p>
          <a:p>
            <a:pPr marL="539748" lvl="1" indent="-269874" algn="l">
              <a:lnSpc>
                <a:spcPts val="4899"/>
              </a:lnSpc>
              <a:buFont typeface="Arial"/>
              <a:buChar char="•"/>
            </a:pPr>
            <a:r>
              <a:rPr lang="en-US" sz="2499">
                <a:solidFill>
                  <a:srgbClr val="000000"/>
                </a:solidFill>
                <a:latin typeface="Poppins"/>
                <a:ea typeface="Poppins"/>
                <a:cs typeface="Poppins"/>
                <a:sym typeface="Poppins"/>
              </a:rPr>
              <a:t>Cotton Collective</a:t>
            </a:r>
          </a:p>
          <a:p>
            <a:pPr marL="539748" lvl="1" indent="-269874" algn="l">
              <a:lnSpc>
                <a:spcPts val="4899"/>
              </a:lnSpc>
              <a:buFont typeface="Arial"/>
              <a:buChar char="•"/>
            </a:pPr>
            <a:r>
              <a:rPr lang="en-US" sz="2499">
                <a:solidFill>
                  <a:srgbClr val="000000"/>
                </a:solidFill>
                <a:latin typeface="Poppins"/>
                <a:ea typeface="Poppins"/>
                <a:cs typeface="Poppins"/>
                <a:sym typeface="Poppins"/>
              </a:rPr>
              <a:t>HortConnections</a:t>
            </a:r>
          </a:p>
          <a:p>
            <a:pPr marL="539748" lvl="1" indent="-269874" algn="l">
              <a:lnSpc>
                <a:spcPts val="4899"/>
              </a:lnSpc>
              <a:buFont typeface="Arial"/>
              <a:buChar char="•"/>
            </a:pPr>
            <a:r>
              <a:rPr lang="en-US" sz="2499">
                <a:solidFill>
                  <a:srgbClr val="000000"/>
                </a:solidFill>
                <a:latin typeface="Poppins"/>
                <a:ea typeface="Poppins"/>
                <a:cs typeface="Poppins"/>
                <a:sym typeface="Poppins"/>
              </a:rPr>
              <a:t>FutureAg</a:t>
            </a:r>
          </a:p>
          <a:p>
            <a:pPr marL="539748" lvl="1" indent="-269874" algn="l">
              <a:lnSpc>
                <a:spcPts val="4899"/>
              </a:lnSpc>
              <a:buFont typeface="Arial"/>
              <a:buChar char="•"/>
            </a:pPr>
            <a:r>
              <a:rPr lang="en-US" sz="2499">
                <a:solidFill>
                  <a:srgbClr val="000000"/>
                </a:solidFill>
                <a:latin typeface="Poppins"/>
                <a:ea typeface="Poppins"/>
                <a:cs typeface="Poppins"/>
                <a:sym typeface="Poppins"/>
              </a:rPr>
              <a:t>LambEx</a:t>
            </a:r>
          </a:p>
          <a:p>
            <a:pPr marL="539748" lvl="1" indent="-269874" algn="l">
              <a:lnSpc>
                <a:spcPts val="4899"/>
              </a:lnSpc>
              <a:buFont typeface="Arial"/>
              <a:buChar char="•"/>
            </a:pPr>
            <a:r>
              <a:rPr lang="en-US" sz="2499">
                <a:solidFill>
                  <a:srgbClr val="000000"/>
                </a:solidFill>
                <a:latin typeface="Poppins"/>
                <a:ea typeface="Poppins"/>
                <a:cs typeface="Poppins"/>
                <a:sym typeface="Poppins"/>
              </a:rPr>
              <a:t>SA Sheep Expo</a:t>
            </a:r>
          </a:p>
          <a:p>
            <a:pPr marL="539748" lvl="1" indent="-269874" algn="l">
              <a:lnSpc>
                <a:spcPts val="4899"/>
              </a:lnSpc>
              <a:buFont typeface="Arial"/>
              <a:buChar char="•"/>
            </a:pPr>
            <a:r>
              <a:rPr lang="en-US" sz="2499">
                <a:solidFill>
                  <a:srgbClr val="000000"/>
                </a:solidFill>
                <a:latin typeface="Poppins"/>
                <a:ea typeface="Poppins"/>
                <a:cs typeface="Poppins"/>
                <a:sym typeface="Poppins"/>
              </a:rPr>
              <a:t>Bendigo Sheep &amp; Wool Show</a:t>
            </a:r>
          </a:p>
          <a:p>
            <a:pPr marL="539748" lvl="1" indent="-269874" algn="l">
              <a:lnSpc>
                <a:spcPts val="4899"/>
              </a:lnSpc>
              <a:buFont typeface="Arial"/>
              <a:buChar char="•"/>
            </a:pPr>
            <a:r>
              <a:rPr lang="en-US" sz="2499">
                <a:solidFill>
                  <a:srgbClr val="000000"/>
                </a:solidFill>
                <a:latin typeface="Poppins"/>
                <a:ea typeface="Poppins"/>
                <a:cs typeface="Poppins"/>
                <a:sym typeface="Poppins"/>
              </a:rPr>
              <a:t>AgVision Yanco</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262206" y="7310055"/>
            <a:ext cx="3086100" cy="388620"/>
            <a:chOff x="0" y="0"/>
            <a:chExt cx="812800" cy="102353"/>
          </a:xfrm>
        </p:grpSpPr>
        <p:sp>
          <p:nvSpPr>
            <p:cNvPr id="3" name="Freeform 3"/>
            <p:cNvSpPr/>
            <p:nvPr/>
          </p:nvSpPr>
          <p:spPr>
            <a:xfrm>
              <a:off x="0" y="0"/>
              <a:ext cx="812800" cy="102353"/>
            </a:xfrm>
            <a:custGeom>
              <a:avLst/>
              <a:gdLst/>
              <a:ahLst/>
              <a:cxnLst/>
              <a:rect l="l" t="t" r="r" b="b"/>
              <a:pathLst>
                <a:path w="812800" h="102353">
                  <a:moveTo>
                    <a:pt x="0" y="0"/>
                  </a:moveTo>
                  <a:lnTo>
                    <a:pt x="812800" y="0"/>
                  </a:lnTo>
                  <a:lnTo>
                    <a:pt x="812800" y="102353"/>
                  </a:lnTo>
                  <a:lnTo>
                    <a:pt x="0" y="102353"/>
                  </a:lnTo>
                  <a:close/>
                </a:path>
              </a:pathLst>
            </a:custGeom>
            <a:solidFill>
              <a:srgbClr val="A6F217"/>
            </a:solidFill>
          </p:spPr>
          <p:txBody>
            <a:bodyPr/>
            <a:lstStyle/>
            <a:p>
              <a:endParaRPr lang="en-AU"/>
            </a:p>
          </p:txBody>
        </p:sp>
        <p:sp>
          <p:nvSpPr>
            <p:cNvPr id="4" name="TextBox 4"/>
            <p:cNvSpPr txBox="1"/>
            <p:nvPr/>
          </p:nvSpPr>
          <p:spPr>
            <a:xfrm>
              <a:off x="0" y="0"/>
              <a:ext cx="812800" cy="102353"/>
            </a:xfrm>
            <a:prstGeom prst="rect">
              <a:avLst/>
            </a:prstGeom>
          </p:spPr>
          <p:txBody>
            <a:bodyPr lIns="50800" tIns="50800" rIns="50800" bIns="50800" rtlCol="0" anchor="ctr"/>
            <a:lstStyle/>
            <a:p>
              <a:pPr algn="ctr">
                <a:lnSpc>
                  <a:spcPts val="2749"/>
                </a:lnSpc>
              </a:pPr>
              <a:endParaRPr/>
            </a:p>
          </p:txBody>
        </p:sp>
      </p:grpSp>
      <p:grpSp>
        <p:nvGrpSpPr>
          <p:cNvPr id="5" name="Group 5"/>
          <p:cNvGrpSpPr/>
          <p:nvPr/>
        </p:nvGrpSpPr>
        <p:grpSpPr>
          <a:xfrm>
            <a:off x="-2262206" y="7911098"/>
            <a:ext cx="3086100" cy="388620"/>
            <a:chOff x="0" y="0"/>
            <a:chExt cx="812800" cy="102353"/>
          </a:xfrm>
        </p:grpSpPr>
        <p:sp>
          <p:nvSpPr>
            <p:cNvPr id="6" name="Freeform 6"/>
            <p:cNvSpPr/>
            <p:nvPr/>
          </p:nvSpPr>
          <p:spPr>
            <a:xfrm>
              <a:off x="0" y="0"/>
              <a:ext cx="812800" cy="102353"/>
            </a:xfrm>
            <a:custGeom>
              <a:avLst/>
              <a:gdLst/>
              <a:ahLst/>
              <a:cxnLst/>
              <a:rect l="l" t="t" r="r" b="b"/>
              <a:pathLst>
                <a:path w="812800" h="102353">
                  <a:moveTo>
                    <a:pt x="0" y="0"/>
                  </a:moveTo>
                  <a:lnTo>
                    <a:pt x="812800" y="0"/>
                  </a:lnTo>
                  <a:lnTo>
                    <a:pt x="812800" y="102353"/>
                  </a:lnTo>
                  <a:lnTo>
                    <a:pt x="0" y="102353"/>
                  </a:lnTo>
                  <a:close/>
                </a:path>
              </a:pathLst>
            </a:custGeom>
            <a:solidFill>
              <a:srgbClr val="A6F217"/>
            </a:solidFill>
          </p:spPr>
          <p:txBody>
            <a:bodyPr/>
            <a:lstStyle/>
            <a:p>
              <a:endParaRPr lang="en-AU"/>
            </a:p>
          </p:txBody>
        </p:sp>
        <p:sp>
          <p:nvSpPr>
            <p:cNvPr id="7" name="TextBox 7"/>
            <p:cNvSpPr txBox="1"/>
            <p:nvPr/>
          </p:nvSpPr>
          <p:spPr>
            <a:xfrm>
              <a:off x="0" y="0"/>
              <a:ext cx="812800" cy="102353"/>
            </a:xfrm>
            <a:prstGeom prst="rect">
              <a:avLst/>
            </a:prstGeom>
          </p:spPr>
          <p:txBody>
            <a:bodyPr lIns="50800" tIns="50800" rIns="50800" bIns="50800" rtlCol="0" anchor="ctr"/>
            <a:lstStyle/>
            <a:p>
              <a:pPr algn="ctr">
                <a:lnSpc>
                  <a:spcPts val="2749"/>
                </a:lnSpc>
              </a:pPr>
              <a:endParaRPr/>
            </a:p>
          </p:txBody>
        </p:sp>
      </p:grpSp>
      <p:grpSp>
        <p:nvGrpSpPr>
          <p:cNvPr id="8" name="Group 8"/>
          <p:cNvGrpSpPr/>
          <p:nvPr/>
        </p:nvGrpSpPr>
        <p:grpSpPr>
          <a:xfrm>
            <a:off x="-2262206" y="8512141"/>
            <a:ext cx="3086100" cy="388620"/>
            <a:chOff x="0" y="0"/>
            <a:chExt cx="812800" cy="102353"/>
          </a:xfrm>
        </p:grpSpPr>
        <p:sp>
          <p:nvSpPr>
            <p:cNvPr id="9" name="Freeform 9"/>
            <p:cNvSpPr/>
            <p:nvPr/>
          </p:nvSpPr>
          <p:spPr>
            <a:xfrm>
              <a:off x="0" y="0"/>
              <a:ext cx="812800" cy="102353"/>
            </a:xfrm>
            <a:custGeom>
              <a:avLst/>
              <a:gdLst/>
              <a:ahLst/>
              <a:cxnLst/>
              <a:rect l="l" t="t" r="r" b="b"/>
              <a:pathLst>
                <a:path w="812800" h="102353">
                  <a:moveTo>
                    <a:pt x="0" y="0"/>
                  </a:moveTo>
                  <a:lnTo>
                    <a:pt x="812800" y="0"/>
                  </a:lnTo>
                  <a:lnTo>
                    <a:pt x="812800" y="102353"/>
                  </a:lnTo>
                  <a:lnTo>
                    <a:pt x="0" y="102353"/>
                  </a:lnTo>
                  <a:close/>
                </a:path>
              </a:pathLst>
            </a:custGeom>
            <a:solidFill>
              <a:srgbClr val="A6F217"/>
            </a:solidFill>
          </p:spPr>
          <p:txBody>
            <a:bodyPr/>
            <a:lstStyle/>
            <a:p>
              <a:endParaRPr lang="en-AU"/>
            </a:p>
          </p:txBody>
        </p:sp>
        <p:sp>
          <p:nvSpPr>
            <p:cNvPr id="10" name="TextBox 10"/>
            <p:cNvSpPr txBox="1"/>
            <p:nvPr/>
          </p:nvSpPr>
          <p:spPr>
            <a:xfrm>
              <a:off x="0" y="0"/>
              <a:ext cx="812800" cy="102353"/>
            </a:xfrm>
            <a:prstGeom prst="rect">
              <a:avLst/>
            </a:prstGeom>
          </p:spPr>
          <p:txBody>
            <a:bodyPr lIns="50800" tIns="50800" rIns="50800" bIns="50800" rtlCol="0" anchor="ctr"/>
            <a:lstStyle/>
            <a:p>
              <a:pPr algn="ctr">
                <a:lnSpc>
                  <a:spcPts val="2749"/>
                </a:lnSpc>
              </a:pPr>
              <a:endParaRPr/>
            </a:p>
          </p:txBody>
        </p:sp>
      </p:grpSp>
      <p:grpSp>
        <p:nvGrpSpPr>
          <p:cNvPr id="11" name="Group 11"/>
          <p:cNvGrpSpPr/>
          <p:nvPr/>
        </p:nvGrpSpPr>
        <p:grpSpPr>
          <a:xfrm>
            <a:off x="-2262206" y="9113183"/>
            <a:ext cx="3086100" cy="388620"/>
            <a:chOff x="0" y="0"/>
            <a:chExt cx="812800" cy="102353"/>
          </a:xfrm>
        </p:grpSpPr>
        <p:sp>
          <p:nvSpPr>
            <p:cNvPr id="12" name="Freeform 12"/>
            <p:cNvSpPr/>
            <p:nvPr/>
          </p:nvSpPr>
          <p:spPr>
            <a:xfrm>
              <a:off x="0" y="0"/>
              <a:ext cx="812800" cy="102353"/>
            </a:xfrm>
            <a:custGeom>
              <a:avLst/>
              <a:gdLst/>
              <a:ahLst/>
              <a:cxnLst/>
              <a:rect l="l" t="t" r="r" b="b"/>
              <a:pathLst>
                <a:path w="812800" h="102353">
                  <a:moveTo>
                    <a:pt x="0" y="0"/>
                  </a:moveTo>
                  <a:lnTo>
                    <a:pt x="812800" y="0"/>
                  </a:lnTo>
                  <a:lnTo>
                    <a:pt x="812800" y="102353"/>
                  </a:lnTo>
                  <a:lnTo>
                    <a:pt x="0" y="102353"/>
                  </a:lnTo>
                  <a:close/>
                </a:path>
              </a:pathLst>
            </a:custGeom>
            <a:solidFill>
              <a:srgbClr val="A6F217"/>
            </a:solidFill>
          </p:spPr>
          <p:txBody>
            <a:bodyPr/>
            <a:lstStyle/>
            <a:p>
              <a:endParaRPr lang="en-AU"/>
            </a:p>
          </p:txBody>
        </p:sp>
        <p:sp>
          <p:nvSpPr>
            <p:cNvPr id="13" name="TextBox 13"/>
            <p:cNvSpPr txBox="1"/>
            <p:nvPr/>
          </p:nvSpPr>
          <p:spPr>
            <a:xfrm>
              <a:off x="0" y="0"/>
              <a:ext cx="812800" cy="102353"/>
            </a:xfrm>
            <a:prstGeom prst="rect">
              <a:avLst/>
            </a:prstGeom>
          </p:spPr>
          <p:txBody>
            <a:bodyPr lIns="50800" tIns="50800" rIns="50800" bIns="50800" rtlCol="0" anchor="ctr"/>
            <a:lstStyle/>
            <a:p>
              <a:pPr algn="ctr">
                <a:lnSpc>
                  <a:spcPts val="2749"/>
                </a:lnSpc>
              </a:pPr>
              <a:endParaRPr/>
            </a:p>
          </p:txBody>
        </p:sp>
      </p:grpSp>
      <p:grpSp>
        <p:nvGrpSpPr>
          <p:cNvPr id="14" name="Group 14"/>
          <p:cNvGrpSpPr/>
          <p:nvPr/>
        </p:nvGrpSpPr>
        <p:grpSpPr>
          <a:xfrm>
            <a:off x="-2262206" y="9714226"/>
            <a:ext cx="3086100" cy="388620"/>
            <a:chOff x="0" y="0"/>
            <a:chExt cx="812800" cy="102353"/>
          </a:xfrm>
        </p:grpSpPr>
        <p:sp>
          <p:nvSpPr>
            <p:cNvPr id="15" name="Freeform 15"/>
            <p:cNvSpPr/>
            <p:nvPr/>
          </p:nvSpPr>
          <p:spPr>
            <a:xfrm>
              <a:off x="0" y="0"/>
              <a:ext cx="812800" cy="102353"/>
            </a:xfrm>
            <a:custGeom>
              <a:avLst/>
              <a:gdLst/>
              <a:ahLst/>
              <a:cxnLst/>
              <a:rect l="l" t="t" r="r" b="b"/>
              <a:pathLst>
                <a:path w="812800" h="102353">
                  <a:moveTo>
                    <a:pt x="0" y="0"/>
                  </a:moveTo>
                  <a:lnTo>
                    <a:pt x="812800" y="0"/>
                  </a:lnTo>
                  <a:lnTo>
                    <a:pt x="812800" y="102353"/>
                  </a:lnTo>
                  <a:lnTo>
                    <a:pt x="0" y="102353"/>
                  </a:lnTo>
                  <a:close/>
                </a:path>
              </a:pathLst>
            </a:custGeom>
            <a:solidFill>
              <a:srgbClr val="A6F217"/>
            </a:solidFill>
          </p:spPr>
          <p:txBody>
            <a:bodyPr/>
            <a:lstStyle/>
            <a:p>
              <a:endParaRPr lang="en-AU"/>
            </a:p>
          </p:txBody>
        </p:sp>
        <p:sp>
          <p:nvSpPr>
            <p:cNvPr id="16" name="TextBox 16"/>
            <p:cNvSpPr txBox="1"/>
            <p:nvPr/>
          </p:nvSpPr>
          <p:spPr>
            <a:xfrm>
              <a:off x="0" y="0"/>
              <a:ext cx="812800" cy="102353"/>
            </a:xfrm>
            <a:prstGeom prst="rect">
              <a:avLst/>
            </a:prstGeom>
          </p:spPr>
          <p:txBody>
            <a:bodyPr lIns="50800" tIns="50800" rIns="50800" bIns="50800" rtlCol="0" anchor="ctr"/>
            <a:lstStyle/>
            <a:p>
              <a:pPr algn="ctr">
                <a:lnSpc>
                  <a:spcPts val="2749"/>
                </a:lnSpc>
              </a:pPr>
              <a:endParaRPr/>
            </a:p>
          </p:txBody>
        </p:sp>
      </p:grpSp>
      <p:grpSp>
        <p:nvGrpSpPr>
          <p:cNvPr id="17" name="Group 17"/>
          <p:cNvGrpSpPr/>
          <p:nvPr/>
        </p:nvGrpSpPr>
        <p:grpSpPr>
          <a:xfrm>
            <a:off x="10485940" y="2272043"/>
            <a:ext cx="3621884" cy="3621884"/>
            <a:chOff x="0" y="0"/>
            <a:chExt cx="812800" cy="812800"/>
          </a:xfrm>
        </p:grpSpPr>
        <p:sp>
          <p:nvSpPr>
            <p:cNvPr id="18" name="Freeform 1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B008C"/>
            </a:solidFill>
          </p:spPr>
          <p:txBody>
            <a:bodyPr/>
            <a:lstStyle/>
            <a:p>
              <a:endParaRPr lang="en-AU"/>
            </a:p>
          </p:txBody>
        </p:sp>
        <p:sp>
          <p:nvSpPr>
            <p:cNvPr id="19" name="TextBox 19"/>
            <p:cNvSpPr txBox="1"/>
            <p:nvPr/>
          </p:nvSpPr>
          <p:spPr>
            <a:xfrm>
              <a:off x="76200" y="76200"/>
              <a:ext cx="660400" cy="660400"/>
            </a:xfrm>
            <a:prstGeom prst="rect">
              <a:avLst/>
            </a:prstGeom>
          </p:spPr>
          <p:txBody>
            <a:bodyPr lIns="50800" tIns="50800" rIns="50800" bIns="50800" rtlCol="0" anchor="ctr"/>
            <a:lstStyle/>
            <a:p>
              <a:pPr algn="ctr">
                <a:lnSpc>
                  <a:spcPts val="3300"/>
                </a:lnSpc>
              </a:pPr>
              <a:r>
                <a:rPr lang="en-US" sz="3000" b="1">
                  <a:solidFill>
                    <a:srgbClr val="FFFFFF"/>
                  </a:solidFill>
                  <a:latin typeface="Poppins Bold"/>
                  <a:ea typeface="Poppins Bold"/>
                  <a:cs typeface="Poppins Bold"/>
                  <a:sym typeface="Poppins Bold"/>
                </a:rPr>
                <a:t>Peer-to-peer</a:t>
              </a:r>
            </a:p>
          </p:txBody>
        </p:sp>
      </p:grpSp>
      <p:grpSp>
        <p:nvGrpSpPr>
          <p:cNvPr id="20" name="Group 20"/>
          <p:cNvGrpSpPr/>
          <p:nvPr/>
        </p:nvGrpSpPr>
        <p:grpSpPr>
          <a:xfrm>
            <a:off x="14288981" y="3296454"/>
            <a:ext cx="3448784" cy="3448784"/>
            <a:chOff x="0" y="0"/>
            <a:chExt cx="812800" cy="812800"/>
          </a:xfrm>
        </p:grpSpPr>
        <p:sp>
          <p:nvSpPr>
            <p:cNvPr id="21" name="Freeform 2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6F217"/>
            </a:solidFill>
          </p:spPr>
          <p:txBody>
            <a:bodyPr/>
            <a:lstStyle/>
            <a:p>
              <a:endParaRPr lang="en-AU"/>
            </a:p>
          </p:txBody>
        </p:sp>
        <p:sp>
          <p:nvSpPr>
            <p:cNvPr id="22" name="TextBox 22"/>
            <p:cNvSpPr txBox="1"/>
            <p:nvPr/>
          </p:nvSpPr>
          <p:spPr>
            <a:xfrm>
              <a:off x="76200" y="76200"/>
              <a:ext cx="660400" cy="660400"/>
            </a:xfrm>
            <a:prstGeom prst="rect">
              <a:avLst/>
            </a:prstGeom>
          </p:spPr>
          <p:txBody>
            <a:bodyPr lIns="50800" tIns="50800" rIns="50800" bIns="50800" rtlCol="0" anchor="ctr"/>
            <a:lstStyle/>
            <a:p>
              <a:pPr algn="ctr">
                <a:lnSpc>
                  <a:spcPts val="3300"/>
                </a:lnSpc>
              </a:pPr>
              <a:r>
                <a:rPr lang="en-US" sz="3000" b="1">
                  <a:solidFill>
                    <a:srgbClr val="FFFFFF"/>
                  </a:solidFill>
                  <a:latin typeface="Poppins Bold"/>
                  <a:ea typeface="Poppins Bold"/>
                  <a:cs typeface="Poppins Bold"/>
                  <a:sym typeface="Poppins Bold"/>
                </a:rPr>
                <a:t>Program-to-Employer</a:t>
              </a:r>
            </a:p>
          </p:txBody>
        </p:sp>
      </p:grpSp>
      <p:grpSp>
        <p:nvGrpSpPr>
          <p:cNvPr id="23" name="Group 23"/>
          <p:cNvGrpSpPr/>
          <p:nvPr/>
        </p:nvGrpSpPr>
        <p:grpSpPr>
          <a:xfrm>
            <a:off x="11351252" y="6039818"/>
            <a:ext cx="3461986" cy="3461986"/>
            <a:chOff x="0" y="0"/>
            <a:chExt cx="812800" cy="812800"/>
          </a:xfrm>
        </p:grpSpPr>
        <p:sp>
          <p:nvSpPr>
            <p:cNvPr id="24" name="Freeform 2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DED"/>
            </a:solidFill>
          </p:spPr>
          <p:txBody>
            <a:bodyPr/>
            <a:lstStyle/>
            <a:p>
              <a:endParaRPr lang="en-AU"/>
            </a:p>
          </p:txBody>
        </p:sp>
        <p:sp>
          <p:nvSpPr>
            <p:cNvPr id="25" name="TextBox 25"/>
            <p:cNvSpPr txBox="1"/>
            <p:nvPr/>
          </p:nvSpPr>
          <p:spPr>
            <a:xfrm>
              <a:off x="76200" y="76200"/>
              <a:ext cx="660400" cy="660400"/>
            </a:xfrm>
            <a:prstGeom prst="rect">
              <a:avLst/>
            </a:prstGeom>
          </p:spPr>
          <p:txBody>
            <a:bodyPr lIns="50800" tIns="50800" rIns="50800" bIns="50800" rtlCol="0" anchor="ctr"/>
            <a:lstStyle/>
            <a:p>
              <a:pPr algn="ctr">
                <a:lnSpc>
                  <a:spcPts val="3300"/>
                </a:lnSpc>
              </a:pPr>
              <a:r>
                <a:rPr lang="en-US" sz="3000" b="1">
                  <a:solidFill>
                    <a:srgbClr val="FFFFFF"/>
                  </a:solidFill>
                  <a:latin typeface="Poppins Bold"/>
                  <a:ea typeface="Poppins Bold"/>
                  <a:cs typeface="Poppins Bold"/>
                  <a:sym typeface="Poppins Bold"/>
                </a:rPr>
                <a:t>Program-to-Participant</a:t>
              </a:r>
            </a:p>
          </p:txBody>
        </p:sp>
      </p:grpSp>
      <p:grpSp>
        <p:nvGrpSpPr>
          <p:cNvPr id="26" name="Group 26"/>
          <p:cNvGrpSpPr/>
          <p:nvPr/>
        </p:nvGrpSpPr>
        <p:grpSpPr>
          <a:xfrm>
            <a:off x="15490977" y="7163401"/>
            <a:ext cx="1543050" cy="1543050"/>
            <a:chOff x="0" y="0"/>
            <a:chExt cx="812800" cy="812800"/>
          </a:xfrm>
        </p:grpSpPr>
        <p:sp>
          <p:nvSpPr>
            <p:cNvPr id="27" name="Freeform 2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B008C"/>
            </a:solidFill>
          </p:spPr>
          <p:txBody>
            <a:bodyPr/>
            <a:lstStyle/>
            <a:p>
              <a:endParaRPr lang="en-AU"/>
            </a:p>
          </p:txBody>
        </p:sp>
        <p:sp>
          <p:nvSpPr>
            <p:cNvPr id="28" name="TextBox 28"/>
            <p:cNvSpPr txBox="1"/>
            <p:nvPr/>
          </p:nvSpPr>
          <p:spPr>
            <a:xfrm>
              <a:off x="76200" y="76200"/>
              <a:ext cx="660400" cy="660400"/>
            </a:xfrm>
            <a:prstGeom prst="rect">
              <a:avLst/>
            </a:prstGeom>
          </p:spPr>
          <p:txBody>
            <a:bodyPr lIns="50800" tIns="50800" rIns="50800" bIns="50800" rtlCol="0" anchor="ctr"/>
            <a:lstStyle/>
            <a:p>
              <a:pPr algn="ctr">
                <a:lnSpc>
                  <a:spcPts val="2749"/>
                </a:lnSpc>
              </a:pPr>
              <a:endParaRPr/>
            </a:p>
          </p:txBody>
        </p:sp>
      </p:grpSp>
      <p:sp>
        <p:nvSpPr>
          <p:cNvPr id="29" name="TextBox 29"/>
          <p:cNvSpPr txBox="1"/>
          <p:nvPr/>
        </p:nvSpPr>
        <p:spPr>
          <a:xfrm>
            <a:off x="823894" y="489089"/>
            <a:ext cx="11510123" cy="1270963"/>
          </a:xfrm>
          <a:prstGeom prst="rect">
            <a:avLst/>
          </a:prstGeom>
        </p:spPr>
        <p:txBody>
          <a:bodyPr lIns="0" tIns="0" rIns="0" bIns="0" rtlCol="0" anchor="t">
            <a:spAutoFit/>
          </a:bodyPr>
          <a:lstStyle/>
          <a:p>
            <a:pPr algn="ctr">
              <a:lnSpc>
                <a:spcPts val="9853"/>
              </a:lnSpc>
            </a:pPr>
            <a:r>
              <a:rPr lang="en-US" sz="7037" b="1">
                <a:solidFill>
                  <a:srgbClr val="00ADED"/>
                </a:solidFill>
                <a:latin typeface="Poppins Bold"/>
                <a:ea typeface="Poppins Bold"/>
                <a:cs typeface="Poppins Bold"/>
                <a:sym typeface="Poppins Bold"/>
              </a:rPr>
              <a:t>WELFARE &amp; ENGAGEMENT </a:t>
            </a:r>
          </a:p>
        </p:txBody>
      </p:sp>
      <p:sp>
        <p:nvSpPr>
          <p:cNvPr id="30" name="TextBox 30"/>
          <p:cNvSpPr txBox="1"/>
          <p:nvPr/>
        </p:nvSpPr>
        <p:spPr>
          <a:xfrm>
            <a:off x="1358413" y="2428478"/>
            <a:ext cx="8320106" cy="859155"/>
          </a:xfrm>
          <a:prstGeom prst="rect">
            <a:avLst/>
          </a:prstGeom>
        </p:spPr>
        <p:txBody>
          <a:bodyPr lIns="0" tIns="0" rIns="0" bIns="0" rtlCol="0" anchor="t">
            <a:spAutoFit/>
          </a:bodyPr>
          <a:lstStyle/>
          <a:p>
            <a:pPr marL="582928" lvl="1" indent="-291464" algn="l">
              <a:lnSpc>
                <a:spcPts val="3374"/>
              </a:lnSpc>
              <a:buFont typeface="Arial"/>
              <a:buChar char="•"/>
            </a:pPr>
            <a:r>
              <a:rPr lang="en-US" sz="2699">
                <a:solidFill>
                  <a:srgbClr val="000000"/>
                </a:solidFill>
                <a:latin typeface="Poppins"/>
                <a:ea typeface="Poppins"/>
                <a:cs typeface="Poppins"/>
                <a:sym typeface="Poppins"/>
              </a:rPr>
              <a:t>AgCAREERSTART are available 24/7 to assist Participants and Host employers.</a:t>
            </a:r>
          </a:p>
        </p:txBody>
      </p:sp>
      <p:sp>
        <p:nvSpPr>
          <p:cNvPr id="31" name="TextBox 31"/>
          <p:cNvSpPr txBox="1"/>
          <p:nvPr/>
        </p:nvSpPr>
        <p:spPr>
          <a:xfrm>
            <a:off x="1358413" y="7151971"/>
            <a:ext cx="8320106" cy="777240"/>
          </a:xfrm>
          <a:prstGeom prst="rect">
            <a:avLst/>
          </a:prstGeom>
        </p:spPr>
        <p:txBody>
          <a:bodyPr lIns="0" tIns="0" rIns="0" bIns="0" rtlCol="0" anchor="t">
            <a:spAutoFit/>
          </a:bodyPr>
          <a:lstStyle/>
          <a:p>
            <a:pPr marL="582928" lvl="1" indent="-291464" algn="l">
              <a:lnSpc>
                <a:spcPts val="2969"/>
              </a:lnSpc>
              <a:buFont typeface="Arial"/>
              <a:buChar char="•"/>
            </a:pPr>
            <a:r>
              <a:rPr lang="en-US" sz="2699">
                <a:solidFill>
                  <a:srgbClr val="000000"/>
                </a:solidFill>
                <a:latin typeface="Poppins"/>
                <a:ea typeface="Poppins"/>
                <a:cs typeface="Poppins"/>
                <a:sym typeface="Poppins"/>
              </a:rPr>
              <a:t>AgCAREERSTART may conduct an in-person site visit during the placement.</a:t>
            </a:r>
          </a:p>
        </p:txBody>
      </p:sp>
      <p:sp>
        <p:nvSpPr>
          <p:cNvPr id="32" name="TextBox 32"/>
          <p:cNvSpPr txBox="1"/>
          <p:nvPr/>
        </p:nvSpPr>
        <p:spPr>
          <a:xfrm>
            <a:off x="1358413" y="3850575"/>
            <a:ext cx="8320106" cy="1278255"/>
          </a:xfrm>
          <a:prstGeom prst="rect">
            <a:avLst/>
          </a:prstGeom>
        </p:spPr>
        <p:txBody>
          <a:bodyPr lIns="0" tIns="0" rIns="0" bIns="0" rtlCol="0" anchor="t">
            <a:spAutoFit/>
          </a:bodyPr>
          <a:lstStyle/>
          <a:p>
            <a:pPr marL="582928" lvl="1" indent="-291464" algn="l">
              <a:lnSpc>
                <a:spcPts val="3374"/>
              </a:lnSpc>
              <a:buFont typeface="Arial"/>
              <a:buChar char="•"/>
            </a:pPr>
            <a:r>
              <a:rPr lang="en-US" sz="2699">
                <a:solidFill>
                  <a:srgbClr val="000000"/>
                </a:solidFill>
                <a:latin typeface="Poppins"/>
                <a:ea typeface="Poppins"/>
                <a:cs typeface="Poppins"/>
                <a:sym typeface="Poppins"/>
              </a:rPr>
              <a:t>Stakeholder Relations Lead will conduct regular check-ins with all Participants and Host employers. </a:t>
            </a:r>
          </a:p>
        </p:txBody>
      </p:sp>
      <p:sp>
        <p:nvSpPr>
          <p:cNvPr id="33" name="TextBox 33"/>
          <p:cNvSpPr txBox="1"/>
          <p:nvPr/>
        </p:nvSpPr>
        <p:spPr>
          <a:xfrm>
            <a:off x="1358413" y="5691773"/>
            <a:ext cx="8320106" cy="859155"/>
          </a:xfrm>
          <a:prstGeom prst="rect">
            <a:avLst/>
          </a:prstGeom>
        </p:spPr>
        <p:txBody>
          <a:bodyPr lIns="0" tIns="0" rIns="0" bIns="0" rtlCol="0" anchor="t">
            <a:spAutoFit/>
          </a:bodyPr>
          <a:lstStyle/>
          <a:p>
            <a:pPr marL="582928" lvl="1" indent="-291464" algn="l">
              <a:lnSpc>
                <a:spcPts val="3374"/>
              </a:lnSpc>
              <a:buFont typeface="Arial"/>
              <a:buChar char="•"/>
            </a:pPr>
            <a:r>
              <a:rPr lang="en-US" sz="2699">
                <a:solidFill>
                  <a:srgbClr val="000000"/>
                </a:solidFill>
                <a:latin typeface="Poppins"/>
                <a:ea typeface="Poppins"/>
                <a:cs typeface="Poppins"/>
                <a:sym typeface="Poppins"/>
              </a:rPr>
              <a:t>All Host employers and Participants have access to free counselling.</a:t>
            </a:r>
          </a:p>
        </p:txBody>
      </p:sp>
      <p:sp>
        <p:nvSpPr>
          <p:cNvPr id="34" name="TextBox 34"/>
          <p:cNvSpPr txBox="1"/>
          <p:nvPr/>
        </p:nvSpPr>
        <p:spPr>
          <a:xfrm>
            <a:off x="1358413" y="8530253"/>
            <a:ext cx="8320106" cy="777240"/>
          </a:xfrm>
          <a:prstGeom prst="rect">
            <a:avLst/>
          </a:prstGeom>
        </p:spPr>
        <p:txBody>
          <a:bodyPr lIns="0" tIns="0" rIns="0" bIns="0" rtlCol="0" anchor="t">
            <a:spAutoFit/>
          </a:bodyPr>
          <a:lstStyle/>
          <a:p>
            <a:pPr marL="582928" lvl="1" indent="-291464" algn="l">
              <a:lnSpc>
                <a:spcPts val="2969"/>
              </a:lnSpc>
              <a:buFont typeface="Arial"/>
              <a:buChar char="•"/>
            </a:pPr>
            <a:r>
              <a:rPr lang="en-US" sz="2699">
                <a:solidFill>
                  <a:srgbClr val="000000"/>
                </a:solidFill>
                <a:latin typeface="Poppins"/>
                <a:ea typeface="Poppins"/>
                <a:cs typeface="Poppins"/>
                <a:sym typeface="Poppins"/>
              </a:rPr>
              <a:t>Employers are required to report incidents impacting Participants to AgCAREERSTART.</a:t>
            </a:r>
          </a:p>
        </p:txBody>
      </p:sp>
      <p:grpSp>
        <p:nvGrpSpPr>
          <p:cNvPr id="35" name="Group 35"/>
          <p:cNvGrpSpPr/>
          <p:nvPr/>
        </p:nvGrpSpPr>
        <p:grpSpPr>
          <a:xfrm>
            <a:off x="14107823" y="2084152"/>
            <a:ext cx="974295" cy="974295"/>
            <a:chOff x="0" y="0"/>
            <a:chExt cx="812800" cy="812800"/>
          </a:xfrm>
        </p:grpSpPr>
        <p:sp>
          <p:nvSpPr>
            <p:cNvPr id="36" name="Freeform 3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DED"/>
            </a:solidFill>
          </p:spPr>
          <p:txBody>
            <a:bodyPr/>
            <a:lstStyle/>
            <a:p>
              <a:endParaRPr lang="en-AU"/>
            </a:p>
          </p:txBody>
        </p:sp>
        <p:sp>
          <p:nvSpPr>
            <p:cNvPr id="37" name="TextBox 37"/>
            <p:cNvSpPr txBox="1"/>
            <p:nvPr/>
          </p:nvSpPr>
          <p:spPr>
            <a:xfrm>
              <a:off x="76200" y="76200"/>
              <a:ext cx="660400" cy="660400"/>
            </a:xfrm>
            <a:prstGeom prst="rect">
              <a:avLst/>
            </a:prstGeom>
          </p:spPr>
          <p:txBody>
            <a:bodyPr lIns="50800" tIns="50800" rIns="50800" bIns="50800" rtlCol="0" anchor="ctr"/>
            <a:lstStyle/>
            <a:p>
              <a:pPr algn="ctr">
                <a:lnSpc>
                  <a:spcPts val="2749"/>
                </a:lnSpc>
              </a:pPr>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62478" y="2284819"/>
            <a:ext cx="16363044" cy="1125571"/>
            <a:chOff x="0" y="0"/>
            <a:chExt cx="4309608" cy="296447"/>
          </a:xfrm>
        </p:grpSpPr>
        <p:sp>
          <p:nvSpPr>
            <p:cNvPr id="3" name="Freeform 3"/>
            <p:cNvSpPr/>
            <p:nvPr/>
          </p:nvSpPr>
          <p:spPr>
            <a:xfrm>
              <a:off x="0" y="0"/>
              <a:ext cx="4309608" cy="296447"/>
            </a:xfrm>
            <a:custGeom>
              <a:avLst/>
              <a:gdLst/>
              <a:ahLst/>
              <a:cxnLst/>
              <a:rect l="l" t="t" r="r" b="b"/>
              <a:pathLst>
                <a:path w="4309608" h="296447">
                  <a:moveTo>
                    <a:pt x="24130" y="0"/>
                  </a:moveTo>
                  <a:lnTo>
                    <a:pt x="4285478" y="0"/>
                  </a:lnTo>
                  <a:cubicBezTo>
                    <a:pt x="4291878" y="0"/>
                    <a:pt x="4298016" y="2542"/>
                    <a:pt x="4302541" y="7067"/>
                  </a:cubicBezTo>
                  <a:cubicBezTo>
                    <a:pt x="4307066" y="11593"/>
                    <a:pt x="4309608" y="17730"/>
                    <a:pt x="4309608" y="24130"/>
                  </a:cubicBezTo>
                  <a:lnTo>
                    <a:pt x="4309608" y="272317"/>
                  </a:lnTo>
                  <a:cubicBezTo>
                    <a:pt x="4309608" y="285643"/>
                    <a:pt x="4298805" y="296447"/>
                    <a:pt x="4285478" y="296447"/>
                  </a:cubicBezTo>
                  <a:lnTo>
                    <a:pt x="24130" y="296447"/>
                  </a:lnTo>
                  <a:cubicBezTo>
                    <a:pt x="17730" y="296447"/>
                    <a:pt x="11593" y="293904"/>
                    <a:pt x="7067" y="289379"/>
                  </a:cubicBezTo>
                  <a:cubicBezTo>
                    <a:pt x="2542" y="284854"/>
                    <a:pt x="0" y="278716"/>
                    <a:pt x="0" y="272317"/>
                  </a:cubicBezTo>
                  <a:lnTo>
                    <a:pt x="0" y="24130"/>
                  </a:lnTo>
                  <a:cubicBezTo>
                    <a:pt x="0" y="17730"/>
                    <a:pt x="2542" y="11593"/>
                    <a:pt x="7067" y="7067"/>
                  </a:cubicBezTo>
                  <a:cubicBezTo>
                    <a:pt x="11593" y="2542"/>
                    <a:pt x="17730" y="0"/>
                    <a:pt x="24130" y="0"/>
                  </a:cubicBezTo>
                  <a:close/>
                </a:path>
              </a:pathLst>
            </a:custGeom>
            <a:solidFill>
              <a:srgbClr val="EB008C"/>
            </a:solidFill>
          </p:spPr>
          <p:txBody>
            <a:bodyPr/>
            <a:lstStyle/>
            <a:p>
              <a:endParaRPr lang="en-AU"/>
            </a:p>
          </p:txBody>
        </p:sp>
        <p:sp>
          <p:nvSpPr>
            <p:cNvPr id="4" name="TextBox 4"/>
            <p:cNvSpPr txBox="1"/>
            <p:nvPr/>
          </p:nvSpPr>
          <p:spPr>
            <a:xfrm>
              <a:off x="0" y="0"/>
              <a:ext cx="4309608" cy="296447"/>
            </a:xfrm>
            <a:prstGeom prst="rect">
              <a:avLst/>
            </a:prstGeom>
          </p:spPr>
          <p:txBody>
            <a:bodyPr lIns="50800" tIns="50800" rIns="50800" bIns="50800" rtlCol="0" anchor="ctr"/>
            <a:lstStyle/>
            <a:p>
              <a:pPr algn="ctr">
                <a:lnSpc>
                  <a:spcPts val="2749"/>
                </a:lnSpc>
              </a:pPr>
              <a:r>
                <a:rPr lang="en-US" sz="2499">
                  <a:solidFill>
                    <a:srgbClr val="FFFFFF"/>
                  </a:solidFill>
                  <a:latin typeface="Poppins"/>
                  <a:ea typeface="Poppins"/>
                  <a:cs typeface="Poppins"/>
                  <a:sym typeface="Poppins"/>
                </a:rPr>
                <a:t>Apply directly online thorugh the AgCAREERSTART website </a:t>
              </a:r>
            </a:p>
          </p:txBody>
        </p:sp>
      </p:grpSp>
      <p:sp>
        <p:nvSpPr>
          <p:cNvPr id="5" name="TextBox 5"/>
          <p:cNvSpPr txBox="1"/>
          <p:nvPr/>
        </p:nvSpPr>
        <p:spPr>
          <a:xfrm>
            <a:off x="3357350" y="561975"/>
            <a:ext cx="11705744" cy="923925"/>
          </a:xfrm>
          <a:prstGeom prst="rect">
            <a:avLst/>
          </a:prstGeom>
        </p:spPr>
        <p:txBody>
          <a:bodyPr lIns="0" tIns="0" rIns="0" bIns="0" rtlCol="0" anchor="t">
            <a:spAutoFit/>
          </a:bodyPr>
          <a:lstStyle/>
          <a:p>
            <a:pPr algn="l">
              <a:lnSpc>
                <a:spcPts val="6600"/>
              </a:lnSpc>
            </a:pPr>
            <a:r>
              <a:rPr lang="en-US" sz="6000" b="1">
                <a:solidFill>
                  <a:srgbClr val="000000"/>
                </a:solidFill>
                <a:latin typeface="Poppins Ultra-Bold"/>
                <a:ea typeface="Poppins Ultra-Bold"/>
                <a:cs typeface="Poppins Ultra-Bold"/>
                <a:sym typeface="Poppins Ultra-Bold"/>
              </a:rPr>
              <a:t>NEXT STEPS FOR STUDENTS:</a:t>
            </a:r>
          </a:p>
        </p:txBody>
      </p:sp>
      <p:grpSp>
        <p:nvGrpSpPr>
          <p:cNvPr id="6" name="Group 6"/>
          <p:cNvGrpSpPr/>
          <p:nvPr/>
        </p:nvGrpSpPr>
        <p:grpSpPr>
          <a:xfrm>
            <a:off x="1028700" y="4343840"/>
            <a:ext cx="16363044" cy="1125571"/>
            <a:chOff x="0" y="0"/>
            <a:chExt cx="4309608" cy="296447"/>
          </a:xfrm>
        </p:grpSpPr>
        <p:sp>
          <p:nvSpPr>
            <p:cNvPr id="7" name="Freeform 7"/>
            <p:cNvSpPr/>
            <p:nvPr/>
          </p:nvSpPr>
          <p:spPr>
            <a:xfrm>
              <a:off x="0" y="0"/>
              <a:ext cx="4309608" cy="296447"/>
            </a:xfrm>
            <a:custGeom>
              <a:avLst/>
              <a:gdLst/>
              <a:ahLst/>
              <a:cxnLst/>
              <a:rect l="l" t="t" r="r" b="b"/>
              <a:pathLst>
                <a:path w="4309608" h="296447">
                  <a:moveTo>
                    <a:pt x="24130" y="0"/>
                  </a:moveTo>
                  <a:lnTo>
                    <a:pt x="4285478" y="0"/>
                  </a:lnTo>
                  <a:cubicBezTo>
                    <a:pt x="4291878" y="0"/>
                    <a:pt x="4298016" y="2542"/>
                    <a:pt x="4302541" y="7067"/>
                  </a:cubicBezTo>
                  <a:cubicBezTo>
                    <a:pt x="4307066" y="11593"/>
                    <a:pt x="4309608" y="17730"/>
                    <a:pt x="4309608" y="24130"/>
                  </a:cubicBezTo>
                  <a:lnTo>
                    <a:pt x="4309608" y="272317"/>
                  </a:lnTo>
                  <a:cubicBezTo>
                    <a:pt x="4309608" y="285643"/>
                    <a:pt x="4298805" y="296447"/>
                    <a:pt x="4285478" y="296447"/>
                  </a:cubicBezTo>
                  <a:lnTo>
                    <a:pt x="24130" y="296447"/>
                  </a:lnTo>
                  <a:cubicBezTo>
                    <a:pt x="17730" y="296447"/>
                    <a:pt x="11593" y="293904"/>
                    <a:pt x="7067" y="289379"/>
                  </a:cubicBezTo>
                  <a:cubicBezTo>
                    <a:pt x="2542" y="284854"/>
                    <a:pt x="0" y="278716"/>
                    <a:pt x="0" y="272317"/>
                  </a:cubicBezTo>
                  <a:lnTo>
                    <a:pt x="0" y="24130"/>
                  </a:lnTo>
                  <a:cubicBezTo>
                    <a:pt x="0" y="17730"/>
                    <a:pt x="2542" y="11593"/>
                    <a:pt x="7067" y="7067"/>
                  </a:cubicBezTo>
                  <a:cubicBezTo>
                    <a:pt x="11593" y="2542"/>
                    <a:pt x="17730" y="0"/>
                    <a:pt x="24130" y="0"/>
                  </a:cubicBezTo>
                  <a:close/>
                </a:path>
              </a:pathLst>
            </a:custGeom>
            <a:solidFill>
              <a:srgbClr val="EB008C"/>
            </a:solidFill>
          </p:spPr>
          <p:txBody>
            <a:bodyPr/>
            <a:lstStyle/>
            <a:p>
              <a:endParaRPr lang="en-AU"/>
            </a:p>
          </p:txBody>
        </p:sp>
        <p:sp>
          <p:nvSpPr>
            <p:cNvPr id="8" name="TextBox 8"/>
            <p:cNvSpPr txBox="1"/>
            <p:nvPr/>
          </p:nvSpPr>
          <p:spPr>
            <a:xfrm>
              <a:off x="0" y="0"/>
              <a:ext cx="4309608" cy="296447"/>
            </a:xfrm>
            <a:prstGeom prst="rect">
              <a:avLst/>
            </a:prstGeom>
          </p:spPr>
          <p:txBody>
            <a:bodyPr lIns="50800" tIns="50800" rIns="50800" bIns="50800" rtlCol="0" anchor="ctr"/>
            <a:lstStyle/>
            <a:p>
              <a:pPr algn="ctr">
                <a:lnSpc>
                  <a:spcPts val="2749"/>
                </a:lnSpc>
              </a:pPr>
              <a:r>
                <a:rPr lang="en-US" sz="2499">
                  <a:solidFill>
                    <a:srgbClr val="FFFFFF"/>
                  </a:solidFill>
                  <a:latin typeface="Poppins"/>
                  <a:ea typeface="Poppins"/>
                  <a:cs typeface="Poppins"/>
                  <a:sym typeface="Poppins"/>
                </a:rPr>
                <a:t>Prepare a 500-word statement of intent OR a 5-minute video which explains why you wan’t to be part of the program and why you want to be in Agriculture</a:t>
              </a:r>
            </a:p>
          </p:txBody>
        </p:sp>
      </p:grpSp>
      <p:grpSp>
        <p:nvGrpSpPr>
          <p:cNvPr id="9" name="Group 9"/>
          <p:cNvGrpSpPr/>
          <p:nvPr/>
        </p:nvGrpSpPr>
        <p:grpSpPr>
          <a:xfrm>
            <a:off x="1028700" y="6402861"/>
            <a:ext cx="16363044" cy="1125571"/>
            <a:chOff x="0" y="0"/>
            <a:chExt cx="4309608" cy="296447"/>
          </a:xfrm>
        </p:grpSpPr>
        <p:sp>
          <p:nvSpPr>
            <p:cNvPr id="10" name="Freeform 10"/>
            <p:cNvSpPr/>
            <p:nvPr/>
          </p:nvSpPr>
          <p:spPr>
            <a:xfrm>
              <a:off x="0" y="0"/>
              <a:ext cx="4309608" cy="296447"/>
            </a:xfrm>
            <a:custGeom>
              <a:avLst/>
              <a:gdLst/>
              <a:ahLst/>
              <a:cxnLst/>
              <a:rect l="l" t="t" r="r" b="b"/>
              <a:pathLst>
                <a:path w="4309608" h="296447">
                  <a:moveTo>
                    <a:pt x="24130" y="0"/>
                  </a:moveTo>
                  <a:lnTo>
                    <a:pt x="4285478" y="0"/>
                  </a:lnTo>
                  <a:cubicBezTo>
                    <a:pt x="4291878" y="0"/>
                    <a:pt x="4298016" y="2542"/>
                    <a:pt x="4302541" y="7067"/>
                  </a:cubicBezTo>
                  <a:cubicBezTo>
                    <a:pt x="4307066" y="11593"/>
                    <a:pt x="4309608" y="17730"/>
                    <a:pt x="4309608" y="24130"/>
                  </a:cubicBezTo>
                  <a:lnTo>
                    <a:pt x="4309608" y="272317"/>
                  </a:lnTo>
                  <a:cubicBezTo>
                    <a:pt x="4309608" y="285643"/>
                    <a:pt x="4298805" y="296447"/>
                    <a:pt x="4285478" y="296447"/>
                  </a:cubicBezTo>
                  <a:lnTo>
                    <a:pt x="24130" y="296447"/>
                  </a:lnTo>
                  <a:cubicBezTo>
                    <a:pt x="17730" y="296447"/>
                    <a:pt x="11593" y="293904"/>
                    <a:pt x="7067" y="289379"/>
                  </a:cubicBezTo>
                  <a:cubicBezTo>
                    <a:pt x="2542" y="284854"/>
                    <a:pt x="0" y="278716"/>
                    <a:pt x="0" y="272317"/>
                  </a:cubicBezTo>
                  <a:lnTo>
                    <a:pt x="0" y="24130"/>
                  </a:lnTo>
                  <a:cubicBezTo>
                    <a:pt x="0" y="17730"/>
                    <a:pt x="2542" y="11593"/>
                    <a:pt x="7067" y="7067"/>
                  </a:cubicBezTo>
                  <a:cubicBezTo>
                    <a:pt x="11593" y="2542"/>
                    <a:pt x="17730" y="0"/>
                    <a:pt x="24130" y="0"/>
                  </a:cubicBezTo>
                  <a:close/>
                </a:path>
              </a:pathLst>
            </a:custGeom>
            <a:solidFill>
              <a:srgbClr val="EB008C"/>
            </a:solidFill>
          </p:spPr>
          <p:txBody>
            <a:bodyPr/>
            <a:lstStyle/>
            <a:p>
              <a:endParaRPr lang="en-AU"/>
            </a:p>
          </p:txBody>
        </p:sp>
        <p:sp>
          <p:nvSpPr>
            <p:cNvPr id="11" name="TextBox 11"/>
            <p:cNvSpPr txBox="1"/>
            <p:nvPr/>
          </p:nvSpPr>
          <p:spPr>
            <a:xfrm>
              <a:off x="0" y="0"/>
              <a:ext cx="4309608" cy="296447"/>
            </a:xfrm>
            <a:prstGeom prst="rect">
              <a:avLst/>
            </a:prstGeom>
          </p:spPr>
          <p:txBody>
            <a:bodyPr lIns="50800" tIns="50800" rIns="50800" bIns="50800" rtlCol="0" anchor="ctr"/>
            <a:lstStyle/>
            <a:p>
              <a:pPr algn="ctr">
                <a:lnSpc>
                  <a:spcPts val="2749"/>
                </a:lnSpc>
              </a:pPr>
              <a:r>
                <a:rPr lang="en-US" sz="2499">
                  <a:solidFill>
                    <a:srgbClr val="FFFFFF"/>
                  </a:solidFill>
                  <a:latin typeface="Poppins"/>
                  <a:ea typeface="Poppins"/>
                  <a:cs typeface="Poppins"/>
                  <a:sym typeface="Poppins"/>
                </a:rPr>
                <a:t>Prepare an up-to-date resume</a:t>
              </a:r>
            </a:p>
          </p:txBody>
        </p:sp>
      </p:grpSp>
      <p:grpSp>
        <p:nvGrpSpPr>
          <p:cNvPr id="12" name="Group 12"/>
          <p:cNvGrpSpPr/>
          <p:nvPr/>
        </p:nvGrpSpPr>
        <p:grpSpPr>
          <a:xfrm>
            <a:off x="962478" y="8465641"/>
            <a:ext cx="16363044" cy="1125571"/>
            <a:chOff x="0" y="0"/>
            <a:chExt cx="4309608" cy="296447"/>
          </a:xfrm>
        </p:grpSpPr>
        <p:sp>
          <p:nvSpPr>
            <p:cNvPr id="13" name="Freeform 13"/>
            <p:cNvSpPr/>
            <p:nvPr/>
          </p:nvSpPr>
          <p:spPr>
            <a:xfrm>
              <a:off x="0" y="0"/>
              <a:ext cx="4309608" cy="296447"/>
            </a:xfrm>
            <a:custGeom>
              <a:avLst/>
              <a:gdLst/>
              <a:ahLst/>
              <a:cxnLst/>
              <a:rect l="l" t="t" r="r" b="b"/>
              <a:pathLst>
                <a:path w="4309608" h="296447">
                  <a:moveTo>
                    <a:pt x="24130" y="0"/>
                  </a:moveTo>
                  <a:lnTo>
                    <a:pt x="4285478" y="0"/>
                  </a:lnTo>
                  <a:cubicBezTo>
                    <a:pt x="4291878" y="0"/>
                    <a:pt x="4298016" y="2542"/>
                    <a:pt x="4302541" y="7067"/>
                  </a:cubicBezTo>
                  <a:cubicBezTo>
                    <a:pt x="4307066" y="11593"/>
                    <a:pt x="4309608" y="17730"/>
                    <a:pt x="4309608" y="24130"/>
                  </a:cubicBezTo>
                  <a:lnTo>
                    <a:pt x="4309608" y="272317"/>
                  </a:lnTo>
                  <a:cubicBezTo>
                    <a:pt x="4309608" y="285643"/>
                    <a:pt x="4298805" y="296447"/>
                    <a:pt x="4285478" y="296447"/>
                  </a:cubicBezTo>
                  <a:lnTo>
                    <a:pt x="24130" y="296447"/>
                  </a:lnTo>
                  <a:cubicBezTo>
                    <a:pt x="17730" y="296447"/>
                    <a:pt x="11593" y="293904"/>
                    <a:pt x="7067" y="289379"/>
                  </a:cubicBezTo>
                  <a:cubicBezTo>
                    <a:pt x="2542" y="284854"/>
                    <a:pt x="0" y="278716"/>
                    <a:pt x="0" y="272317"/>
                  </a:cubicBezTo>
                  <a:lnTo>
                    <a:pt x="0" y="24130"/>
                  </a:lnTo>
                  <a:cubicBezTo>
                    <a:pt x="0" y="17730"/>
                    <a:pt x="2542" y="11593"/>
                    <a:pt x="7067" y="7067"/>
                  </a:cubicBezTo>
                  <a:cubicBezTo>
                    <a:pt x="11593" y="2542"/>
                    <a:pt x="17730" y="0"/>
                    <a:pt x="24130" y="0"/>
                  </a:cubicBezTo>
                  <a:close/>
                </a:path>
              </a:pathLst>
            </a:custGeom>
            <a:solidFill>
              <a:srgbClr val="EB008C"/>
            </a:solidFill>
          </p:spPr>
          <p:txBody>
            <a:bodyPr/>
            <a:lstStyle/>
            <a:p>
              <a:endParaRPr lang="en-AU"/>
            </a:p>
          </p:txBody>
        </p:sp>
        <p:sp>
          <p:nvSpPr>
            <p:cNvPr id="14" name="TextBox 14"/>
            <p:cNvSpPr txBox="1"/>
            <p:nvPr/>
          </p:nvSpPr>
          <p:spPr>
            <a:xfrm>
              <a:off x="0" y="0"/>
              <a:ext cx="4309608" cy="296447"/>
            </a:xfrm>
            <a:prstGeom prst="rect">
              <a:avLst/>
            </a:prstGeom>
          </p:spPr>
          <p:txBody>
            <a:bodyPr lIns="50800" tIns="50800" rIns="50800" bIns="50800" rtlCol="0" anchor="ctr"/>
            <a:lstStyle/>
            <a:p>
              <a:pPr algn="ctr">
                <a:lnSpc>
                  <a:spcPts val="2749"/>
                </a:lnSpc>
              </a:pPr>
              <a:r>
                <a:rPr lang="en-US" sz="2499">
                  <a:solidFill>
                    <a:srgbClr val="FFFFFF"/>
                  </a:solidFill>
                  <a:latin typeface="Poppins"/>
                  <a:ea typeface="Poppins"/>
                  <a:cs typeface="Poppins"/>
                  <a:sym typeface="Poppins"/>
                </a:rPr>
                <a:t>Find a referee who can provide a character reference</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3448714">
            <a:off x="15304856" y="8661652"/>
            <a:ext cx="4796720" cy="2398360"/>
          </a:xfrm>
          <a:custGeom>
            <a:avLst/>
            <a:gdLst/>
            <a:ahLst/>
            <a:cxnLst/>
            <a:rect l="l" t="t" r="r" b="b"/>
            <a:pathLst>
              <a:path w="4796720" h="2398360">
                <a:moveTo>
                  <a:pt x="0" y="0"/>
                </a:moveTo>
                <a:lnTo>
                  <a:pt x="4796720" y="0"/>
                </a:lnTo>
                <a:lnTo>
                  <a:pt x="4796720" y="2398360"/>
                </a:lnTo>
                <a:lnTo>
                  <a:pt x="0" y="23983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3458826">
            <a:off x="14473598" y="7987625"/>
            <a:ext cx="5082701" cy="2541350"/>
          </a:xfrm>
          <a:custGeom>
            <a:avLst/>
            <a:gdLst/>
            <a:ahLst/>
            <a:cxnLst/>
            <a:rect l="l" t="t" r="r" b="b"/>
            <a:pathLst>
              <a:path w="5082701" h="2541350">
                <a:moveTo>
                  <a:pt x="0" y="0"/>
                </a:moveTo>
                <a:lnTo>
                  <a:pt x="5082701" y="0"/>
                </a:lnTo>
                <a:lnTo>
                  <a:pt x="5082701" y="2541350"/>
                </a:lnTo>
                <a:lnTo>
                  <a:pt x="0" y="254135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a:off x="1028700" y="1309205"/>
            <a:ext cx="7668590" cy="7668590"/>
          </a:xfrm>
          <a:custGeom>
            <a:avLst/>
            <a:gdLst/>
            <a:ahLst/>
            <a:cxnLst/>
            <a:rect l="l" t="t" r="r" b="b"/>
            <a:pathLst>
              <a:path w="7668590" h="7668590">
                <a:moveTo>
                  <a:pt x="0" y="0"/>
                </a:moveTo>
                <a:lnTo>
                  <a:pt x="7668590" y="0"/>
                </a:lnTo>
                <a:lnTo>
                  <a:pt x="7668590" y="7668590"/>
                </a:lnTo>
                <a:lnTo>
                  <a:pt x="0" y="7668590"/>
                </a:lnTo>
                <a:lnTo>
                  <a:pt x="0" y="0"/>
                </a:lnTo>
                <a:close/>
              </a:path>
            </a:pathLst>
          </a:custGeom>
          <a:blipFill>
            <a:blip r:embed="rId7"/>
            <a:stretch>
              <a:fillRect l="-15542" r="-34495"/>
            </a:stretch>
          </a:blipFill>
        </p:spPr>
        <p:txBody>
          <a:bodyPr/>
          <a:lstStyle/>
          <a:p>
            <a:endParaRPr lang="en-AU"/>
          </a:p>
        </p:txBody>
      </p:sp>
      <p:sp>
        <p:nvSpPr>
          <p:cNvPr id="5" name="Freeform 5"/>
          <p:cNvSpPr/>
          <p:nvPr/>
        </p:nvSpPr>
        <p:spPr>
          <a:xfrm rot="8349352">
            <a:off x="-1824303" y="-476643"/>
            <a:ext cx="4796720" cy="2398360"/>
          </a:xfrm>
          <a:custGeom>
            <a:avLst/>
            <a:gdLst/>
            <a:ahLst/>
            <a:cxnLst/>
            <a:rect l="l" t="t" r="r" b="b"/>
            <a:pathLst>
              <a:path w="4796720" h="2398360">
                <a:moveTo>
                  <a:pt x="0" y="0"/>
                </a:moveTo>
                <a:lnTo>
                  <a:pt x="4796720" y="0"/>
                </a:lnTo>
                <a:lnTo>
                  <a:pt x="4796720" y="2398360"/>
                </a:lnTo>
                <a:lnTo>
                  <a:pt x="0" y="23983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6" name="TextBox 6"/>
          <p:cNvSpPr txBox="1"/>
          <p:nvPr/>
        </p:nvSpPr>
        <p:spPr>
          <a:xfrm>
            <a:off x="9103974" y="3608766"/>
            <a:ext cx="6013376" cy="4260854"/>
          </a:xfrm>
          <a:prstGeom prst="rect">
            <a:avLst/>
          </a:prstGeom>
        </p:spPr>
        <p:txBody>
          <a:bodyPr lIns="0" tIns="0" rIns="0" bIns="0" rtlCol="0" anchor="t">
            <a:spAutoFit/>
          </a:bodyPr>
          <a:lstStyle/>
          <a:p>
            <a:pPr marL="535561" lvl="1" indent="-267780" algn="l">
              <a:lnSpc>
                <a:spcPts val="4861"/>
              </a:lnSpc>
              <a:buFont typeface="Arial"/>
              <a:buChar char="•"/>
            </a:pPr>
            <a:r>
              <a:rPr lang="en-US" sz="2480">
                <a:solidFill>
                  <a:srgbClr val="000000"/>
                </a:solidFill>
                <a:latin typeface="Poppins"/>
                <a:ea typeface="Poppins"/>
                <a:cs typeface="Poppins"/>
                <a:sym typeface="Poppins"/>
              </a:rPr>
              <a:t>Cohort Webinars</a:t>
            </a:r>
          </a:p>
          <a:p>
            <a:pPr marL="535561" lvl="1" indent="-267780" algn="l">
              <a:lnSpc>
                <a:spcPts val="4861"/>
              </a:lnSpc>
              <a:buFont typeface="Arial"/>
              <a:buChar char="•"/>
            </a:pPr>
            <a:r>
              <a:rPr lang="en-US" sz="2480">
                <a:solidFill>
                  <a:srgbClr val="000000"/>
                </a:solidFill>
                <a:latin typeface="Poppins"/>
                <a:ea typeface="Poppins"/>
                <a:cs typeface="Poppins"/>
                <a:sym typeface="Poppins"/>
              </a:rPr>
              <a:t>Personal Development</a:t>
            </a:r>
          </a:p>
          <a:p>
            <a:pPr marL="535561" lvl="1" indent="-267780" algn="l">
              <a:lnSpc>
                <a:spcPts val="4861"/>
              </a:lnSpc>
              <a:buFont typeface="Arial"/>
              <a:buChar char="•"/>
            </a:pPr>
            <a:r>
              <a:rPr lang="en-US" sz="2480">
                <a:solidFill>
                  <a:srgbClr val="000000"/>
                </a:solidFill>
                <a:latin typeface="Poppins"/>
                <a:ea typeface="Poppins"/>
                <a:cs typeface="Poppins"/>
                <a:sym typeface="Poppins"/>
              </a:rPr>
              <a:t>Newsletters</a:t>
            </a:r>
          </a:p>
          <a:p>
            <a:pPr marL="535561" lvl="1" indent="-267780" algn="l">
              <a:lnSpc>
                <a:spcPts val="4861"/>
              </a:lnSpc>
              <a:buFont typeface="Arial"/>
              <a:buChar char="•"/>
            </a:pPr>
            <a:r>
              <a:rPr lang="en-US" sz="2480">
                <a:solidFill>
                  <a:srgbClr val="000000"/>
                </a:solidFill>
                <a:latin typeface="Poppins"/>
                <a:ea typeface="Poppins"/>
                <a:cs typeface="Poppins"/>
                <a:sym typeface="Poppins"/>
              </a:rPr>
              <a:t>Networking Opportunities</a:t>
            </a:r>
          </a:p>
          <a:p>
            <a:pPr marL="535561" lvl="1" indent="-267780" algn="l">
              <a:lnSpc>
                <a:spcPts val="4861"/>
              </a:lnSpc>
              <a:buFont typeface="Arial"/>
              <a:buChar char="•"/>
            </a:pPr>
            <a:r>
              <a:rPr lang="en-US" sz="2480">
                <a:solidFill>
                  <a:srgbClr val="000000"/>
                </a:solidFill>
                <a:latin typeface="Poppins"/>
                <a:ea typeface="Poppins"/>
                <a:cs typeface="Poppins"/>
                <a:sym typeface="Poppins"/>
              </a:rPr>
              <a:t>Alumni </a:t>
            </a:r>
          </a:p>
          <a:p>
            <a:pPr marL="535561" lvl="1" indent="-267780" algn="l">
              <a:lnSpc>
                <a:spcPts val="4861"/>
              </a:lnSpc>
              <a:buFont typeface="Arial"/>
              <a:buChar char="•"/>
            </a:pPr>
            <a:r>
              <a:rPr lang="en-US" sz="2480">
                <a:solidFill>
                  <a:srgbClr val="000000"/>
                </a:solidFill>
                <a:latin typeface="Poppins"/>
                <a:ea typeface="Poppins"/>
                <a:cs typeface="Poppins"/>
                <a:sym typeface="Poppins"/>
              </a:rPr>
              <a:t>Preparing for life after AgCAREERSTART</a:t>
            </a:r>
          </a:p>
        </p:txBody>
      </p:sp>
      <p:sp>
        <p:nvSpPr>
          <p:cNvPr id="7" name="TextBox 7"/>
          <p:cNvSpPr txBox="1"/>
          <p:nvPr/>
        </p:nvSpPr>
        <p:spPr>
          <a:xfrm>
            <a:off x="8860454" y="1424109"/>
            <a:ext cx="9173182" cy="1956054"/>
          </a:xfrm>
          <a:prstGeom prst="rect">
            <a:avLst/>
          </a:prstGeom>
        </p:spPr>
        <p:txBody>
          <a:bodyPr lIns="0" tIns="0" rIns="0" bIns="0" rtlCol="0" anchor="t">
            <a:spAutoFit/>
          </a:bodyPr>
          <a:lstStyle/>
          <a:p>
            <a:pPr algn="l">
              <a:lnSpc>
                <a:spcPts val="7686"/>
              </a:lnSpc>
            </a:pPr>
            <a:r>
              <a:rPr lang="en-US" sz="5490" b="1">
                <a:solidFill>
                  <a:srgbClr val="000000"/>
                </a:solidFill>
                <a:latin typeface="Poppins Bold"/>
                <a:ea typeface="Poppins Bold"/>
                <a:cs typeface="Poppins Bold"/>
                <a:sym typeface="Poppins Bold"/>
              </a:rPr>
              <a:t>WHAT ELSE CAN I GET OUT OF AGCAREERSTART?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4642525" y="1178831"/>
            <a:ext cx="1886052" cy="1931936"/>
          </a:xfrm>
          <a:custGeom>
            <a:avLst/>
            <a:gdLst/>
            <a:ahLst/>
            <a:cxnLst/>
            <a:rect l="l" t="t" r="r" b="b"/>
            <a:pathLst>
              <a:path w="1886052" h="1931936">
                <a:moveTo>
                  <a:pt x="0" y="0"/>
                </a:moveTo>
                <a:lnTo>
                  <a:pt x="1886052" y="0"/>
                </a:lnTo>
                <a:lnTo>
                  <a:pt x="1886052" y="1931936"/>
                </a:lnTo>
                <a:lnTo>
                  <a:pt x="0" y="193193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9144000" y="1382319"/>
            <a:ext cx="2159235" cy="1524960"/>
          </a:xfrm>
          <a:custGeom>
            <a:avLst/>
            <a:gdLst/>
            <a:ahLst/>
            <a:cxnLst/>
            <a:rect l="l" t="t" r="r" b="b"/>
            <a:pathLst>
              <a:path w="2159235" h="1524960">
                <a:moveTo>
                  <a:pt x="0" y="0"/>
                </a:moveTo>
                <a:lnTo>
                  <a:pt x="2159235" y="0"/>
                </a:lnTo>
                <a:lnTo>
                  <a:pt x="2159235" y="1524960"/>
                </a:lnTo>
                <a:lnTo>
                  <a:pt x="0" y="15249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a:off x="9071232" y="6085506"/>
            <a:ext cx="2304770" cy="1757387"/>
          </a:xfrm>
          <a:custGeom>
            <a:avLst/>
            <a:gdLst/>
            <a:ahLst/>
            <a:cxnLst/>
            <a:rect l="l" t="t" r="r" b="b"/>
            <a:pathLst>
              <a:path w="2304770" h="1757387">
                <a:moveTo>
                  <a:pt x="0" y="0"/>
                </a:moveTo>
                <a:lnTo>
                  <a:pt x="2304770" y="0"/>
                </a:lnTo>
                <a:lnTo>
                  <a:pt x="2304770" y="1757387"/>
                </a:lnTo>
                <a:lnTo>
                  <a:pt x="0" y="175738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5" name="Freeform 5"/>
          <p:cNvSpPr/>
          <p:nvPr/>
        </p:nvSpPr>
        <p:spPr>
          <a:xfrm>
            <a:off x="14738188" y="6072238"/>
            <a:ext cx="1694727" cy="1783923"/>
          </a:xfrm>
          <a:custGeom>
            <a:avLst/>
            <a:gdLst/>
            <a:ahLst/>
            <a:cxnLst/>
            <a:rect l="l" t="t" r="r" b="b"/>
            <a:pathLst>
              <a:path w="1694727" h="1783923">
                <a:moveTo>
                  <a:pt x="0" y="0"/>
                </a:moveTo>
                <a:lnTo>
                  <a:pt x="1694727" y="0"/>
                </a:lnTo>
                <a:lnTo>
                  <a:pt x="1694727" y="1783923"/>
                </a:lnTo>
                <a:lnTo>
                  <a:pt x="0" y="178392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6" name="Freeform 6"/>
          <p:cNvSpPr/>
          <p:nvPr/>
        </p:nvSpPr>
        <p:spPr>
          <a:xfrm>
            <a:off x="4817929" y="7777986"/>
            <a:ext cx="1193639" cy="1028700"/>
          </a:xfrm>
          <a:custGeom>
            <a:avLst/>
            <a:gdLst/>
            <a:ahLst/>
            <a:cxnLst/>
            <a:rect l="l" t="t" r="r" b="b"/>
            <a:pathLst>
              <a:path w="1193639" h="1028700">
                <a:moveTo>
                  <a:pt x="0" y="0"/>
                </a:moveTo>
                <a:lnTo>
                  <a:pt x="1193640" y="0"/>
                </a:lnTo>
                <a:lnTo>
                  <a:pt x="1193640" y="1028700"/>
                </a:lnTo>
                <a:lnTo>
                  <a:pt x="0" y="10287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grpSp>
        <p:nvGrpSpPr>
          <p:cNvPr id="7" name="Group 7"/>
          <p:cNvGrpSpPr/>
          <p:nvPr/>
        </p:nvGrpSpPr>
        <p:grpSpPr>
          <a:xfrm>
            <a:off x="-3462" y="-31653"/>
            <a:ext cx="2475079" cy="10318653"/>
            <a:chOff x="0" y="0"/>
            <a:chExt cx="651873" cy="2717670"/>
          </a:xfrm>
        </p:grpSpPr>
        <p:sp>
          <p:nvSpPr>
            <p:cNvPr id="8" name="Freeform 8"/>
            <p:cNvSpPr/>
            <p:nvPr/>
          </p:nvSpPr>
          <p:spPr>
            <a:xfrm>
              <a:off x="0" y="0"/>
              <a:ext cx="651873" cy="2717670"/>
            </a:xfrm>
            <a:custGeom>
              <a:avLst/>
              <a:gdLst/>
              <a:ahLst/>
              <a:cxnLst/>
              <a:rect l="l" t="t" r="r" b="b"/>
              <a:pathLst>
                <a:path w="651873" h="2717670">
                  <a:moveTo>
                    <a:pt x="0" y="0"/>
                  </a:moveTo>
                  <a:lnTo>
                    <a:pt x="651873" y="0"/>
                  </a:lnTo>
                  <a:lnTo>
                    <a:pt x="651873" y="2717670"/>
                  </a:lnTo>
                  <a:lnTo>
                    <a:pt x="0" y="2717670"/>
                  </a:lnTo>
                  <a:close/>
                </a:path>
              </a:pathLst>
            </a:custGeom>
            <a:solidFill>
              <a:srgbClr val="A6F217"/>
            </a:solidFill>
          </p:spPr>
          <p:txBody>
            <a:bodyPr/>
            <a:lstStyle/>
            <a:p>
              <a:endParaRPr lang="en-AU"/>
            </a:p>
          </p:txBody>
        </p:sp>
        <p:sp>
          <p:nvSpPr>
            <p:cNvPr id="9" name="TextBox 9"/>
            <p:cNvSpPr txBox="1"/>
            <p:nvPr/>
          </p:nvSpPr>
          <p:spPr>
            <a:xfrm>
              <a:off x="0" y="0"/>
              <a:ext cx="651873" cy="2717670"/>
            </a:xfrm>
            <a:prstGeom prst="rect">
              <a:avLst/>
            </a:prstGeom>
          </p:spPr>
          <p:txBody>
            <a:bodyPr lIns="50800" tIns="50800" rIns="50800" bIns="50800" rtlCol="0" anchor="ctr"/>
            <a:lstStyle/>
            <a:p>
              <a:pPr algn="ctr">
                <a:lnSpc>
                  <a:spcPts val="2749"/>
                </a:lnSpc>
              </a:pPr>
              <a:endParaRPr/>
            </a:p>
          </p:txBody>
        </p:sp>
      </p:grpSp>
      <p:sp>
        <p:nvSpPr>
          <p:cNvPr id="10" name="Freeform 10"/>
          <p:cNvSpPr/>
          <p:nvPr/>
        </p:nvSpPr>
        <p:spPr>
          <a:xfrm>
            <a:off x="3713475" y="5977389"/>
            <a:ext cx="2339107" cy="1973622"/>
          </a:xfrm>
          <a:custGeom>
            <a:avLst/>
            <a:gdLst/>
            <a:ahLst/>
            <a:cxnLst/>
            <a:rect l="l" t="t" r="r" b="b"/>
            <a:pathLst>
              <a:path w="2339107" h="1973622">
                <a:moveTo>
                  <a:pt x="0" y="0"/>
                </a:moveTo>
                <a:lnTo>
                  <a:pt x="2339107" y="0"/>
                </a:lnTo>
                <a:lnTo>
                  <a:pt x="2339107" y="1973622"/>
                </a:lnTo>
                <a:lnTo>
                  <a:pt x="0" y="197362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1" name="Freeform 11"/>
          <p:cNvSpPr/>
          <p:nvPr/>
        </p:nvSpPr>
        <p:spPr>
          <a:xfrm>
            <a:off x="4089203" y="1028700"/>
            <a:ext cx="1587651" cy="2232198"/>
          </a:xfrm>
          <a:custGeom>
            <a:avLst/>
            <a:gdLst/>
            <a:ahLst/>
            <a:cxnLst/>
            <a:rect l="l" t="t" r="r" b="b"/>
            <a:pathLst>
              <a:path w="1587651" h="2232198">
                <a:moveTo>
                  <a:pt x="0" y="0"/>
                </a:moveTo>
                <a:lnTo>
                  <a:pt x="1587651" y="0"/>
                </a:lnTo>
                <a:lnTo>
                  <a:pt x="1587651" y="2232198"/>
                </a:lnTo>
                <a:lnTo>
                  <a:pt x="0" y="2232198"/>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2" name="TextBox 12"/>
          <p:cNvSpPr txBox="1"/>
          <p:nvPr/>
        </p:nvSpPr>
        <p:spPr>
          <a:xfrm>
            <a:off x="13716458" y="8537575"/>
            <a:ext cx="3738186" cy="879475"/>
          </a:xfrm>
          <a:prstGeom prst="rect">
            <a:avLst/>
          </a:prstGeom>
        </p:spPr>
        <p:txBody>
          <a:bodyPr lIns="0" tIns="0" rIns="0" bIns="0" rtlCol="0" anchor="t">
            <a:spAutoFit/>
          </a:bodyPr>
          <a:lstStyle/>
          <a:p>
            <a:pPr algn="ctr">
              <a:lnSpc>
                <a:spcPts val="3499"/>
              </a:lnSpc>
            </a:pPr>
            <a:r>
              <a:rPr lang="en-US" sz="2499" b="1">
                <a:solidFill>
                  <a:srgbClr val="000000"/>
                </a:solidFill>
                <a:latin typeface="Poppins Bold"/>
                <a:ea typeface="Poppins Bold"/>
                <a:cs typeface="Poppins Bold"/>
                <a:sym typeface="Poppins Bold"/>
              </a:rPr>
              <a:t>RECEIVE A $4,500 TRAINING BURSARY</a:t>
            </a:r>
          </a:p>
        </p:txBody>
      </p:sp>
      <p:sp>
        <p:nvSpPr>
          <p:cNvPr id="13" name="TextBox 13"/>
          <p:cNvSpPr txBox="1"/>
          <p:nvPr/>
        </p:nvSpPr>
        <p:spPr>
          <a:xfrm>
            <a:off x="8246732" y="3531133"/>
            <a:ext cx="3953770" cy="1317625"/>
          </a:xfrm>
          <a:prstGeom prst="rect">
            <a:avLst/>
          </a:prstGeom>
        </p:spPr>
        <p:txBody>
          <a:bodyPr lIns="0" tIns="0" rIns="0" bIns="0" rtlCol="0" anchor="t">
            <a:spAutoFit/>
          </a:bodyPr>
          <a:lstStyle/>
          <a:p>
            <a:pPr algn="ctr">
              <a:lnSpc>
                <a:spcPts val="3499"/>
              </a:lnSpc>
            </a:pPr>
            <a:r>
              <a:rPr lang="en-US" sz="2499" b="1">
                <a:solidFill>
                  <a:srgbClr val="000000"/>
                </a:solidFill>
                <a:latin typeface="Poppins Bold"/>
                <a:ea typeface="Poppins Bold"/>
                <a:cs typeface="Poppins Bold"/>
                <a:sym typeface="Poppins Bold"/>
              </a:rPr>
              <a:t>RECEIVE ONGOING TRAINING AND PASTORAL SUPPORT</a:t>
            </a:r>
          </a:p>
        </p:txBody>
      </p:sp>
      <p:sp>
        <p:nvSpPr>
          <p:cNvPr id="14" name="TextBox 14"/>
          <p:cNvSpPr txBox="1"/>
          <p:nvPr/>
        </p:nvSpPr>
        <p:spPr>
          <a:xfrm>
            <a:off x="8246732" y="8318500"/>
            <a:ext cx="3953770" cy="1317625"/>
          </a:xfrm>
          <a:prstGeom prst="rect">
            <a:avLst/>
          </a:prstGeom>
        </p:spPr>
        <p:txBody>
          <a:bodyPr lIns="0" tIns="0" rIns="0" bIns="0" rtlCol="0" anchor="t">
            <a:spAutoFit/>
          </a:bodyPr>
          <a:lstStyle/>
          <a:p>
            <a:pPr algn="ctr">
              <a:lnSpc>
                <a:spcPts val="3499"/>
              </a:lnSpc>
            </a:pPr>
            <a:r>
              <a:rPr lang="en-US" sz="2499" b="1">
                <a:solidFill>
                  <a:srgbClr val="000000"/>
                </a:solidFill>
                <a:latin typeface="Poppins Bold"/>
                <a:ea typeface="Poppins Bold"/>
                <a:cs typeface="Poppins Bold"/>
                <a:sym typeface="Poppins Bold"/>
              </a:rPr>
              <a:t>ATTEND INDUSTRY EVENTS &amp; BROADEN NETWORK</a:t>
            </a:r>
          </a:p>
        </p:txBody>
      </p:sp>
      <p:sp>
        <p:nvSpPr>
          <p:cNvPr id="15" name="TextBox 15"/>
          <p:cNvSpPr txBox="1"/>
          <p:nvPr/>
        </p:nvSpPr>
        <p:spPr>
          <a:xfrm>
            <a:off x="3056629" y="8480425"/>
            <a:ext cx="3522601" cy="1060450"/>
          </a:xfrm>
          <a:prstGeom prst="rect">
            <a:avLst/>
          </a:prstGeom>
        </p:spPr>
        <p:txBody>
          <a:bodyPr lIns="0" tIns="0" rIns="0" bIns="0" rtlCol="0" anchor="t">
            <a:spAutoFit/>
          </a:bodyPr>
          <a:lstStyle/>
          <a:p>
            <a:pPr algn="ctr">
              <a:lnSpc>
                <a:spcPts val="2749"/>
              </a:lnSpc>
            </a:pPr>
            <a:r>
              <a:rPr lang="en-US" sz="2499" b="1">
                <a:solidFill>
                  <a:srgbClr val="000000"/>
                </a:solidFill>
                <a:latin typeface="Poppins Bold"/>
                <a:ea typeface="Poppins Bold"/>
                <a:cs typeface="Poppins Bold"/>
                <a:sym typeface="Poppins Bold"/>
              </a:rPr>
              <a:t>COMMUNITY OF EXPERIENCED HOST FARMERS</a:t>
            </a:r>
          </a:p>
        </p:txBody>
      </p:sp>
      <p:sp>
        <p:nvSpPr>
          <p:cNvPr id="16" name="TextBox 16"/>
          <p:cNvSpPr txBox="1"/>
          <p:nvPr/>
        </p:nvSpPr>
        <p:spPr>
          <a:xfrm rot="-5400000">
            <a:off x="-4989366" y="3331976"/>
            <a:ext cx="12265913" cy="1143653"/>
          </a:xfrm>
          <a:prstGeom prst="rect">
            <a:avLst/>
          </a:prstGeom>
        </p:spPr>
        <p:txBody>
          <a:bodyPr lIns="0" tIns="0" rIns="0" bIns="0" rtlCol="0" anchor="t">
            <a:spAutoFit/>
          </a:bodyPr>
          <a:lstStyle/>
          <a:p>
            <a:pPr algn="l">
              <a:lnSpc>
                <a:spcPts val="8889"/>
              </a:lnSpc>
            </a:pPr>
            <a:r>
              <a:rPr lang="en-US" sz="6349" b="1">
                <a:solidFill>
                  <a:srgbClr val="FFFFFF"/>
                </a:solidFill>
                <a:latin typeface="Poppins Bold"/>
                <a:ea typeface="Poppins Bold"/>
                <a:cs typeface="Poppins Bold"/>
                <a:sym typeface="Poppins Bold"/>
              </a:rPr>
              <a:t>WHY AGCAREERSTART?</a:t>
            </a:r>
          </a:p>
        </p:txBody>
      </p:sp>
      <p:sp>
        <p:nvSpPr>
          <p:cNvPr id="17" name="TextBox 17"/>
          <p:cNvSpPr txBox="1"/>
          <p:nvPr/>
        </p:nvSpPr>
        <p:spPr>
          <a:xfrm>
            <a:off x="3121728" y="3521608"/>
            <a:ext cx="3522601" cy="1403350"/>
          </a:xfrm>
          <a:prstGeom prst="rect">
            <a:avLst/>
          </a:prstGeom>
        </p:spPr>
        <p:txBody>
          <a:bodyPr lIns="0" tIns="0" rIns="0" bIns="0" rtlCol="0" anchor="t">
            <a:spAutoFit/>
          </a:bodyPr>
          <a:lstStyle/>
          <a:p>
            <a:pPr algn="ctr">
              <a:lnSpc>
                <a:spcPts val="2749"/>
              </a:lnSpc>
            </a:pPr>
            <a:r>
              <a:rPr lang="en-US" sz="2499" b="1">
                <a:solidFill>
                  <a:srgbClr val="000000"/>
                </a:solidFill>
                <a:latin typeface="Poppins Bold"/>
                <a:ea typeface="Poppins Bold"/>
                <a:cs typeface="Poppins Bold"/>
                <a:sym typeface="Poppins Bold"/>
              </a:rPr>
              <a:t>CONNECT WITH OTHER YOUNG PEOPLE INTERESTED IN AGRICULTURE!</a:t>
            </a:r>
          </a:p>
        </p:txBody>
      </p:sp>
      <p:sp>
        <p:nvSpPr>
          <p:cNvPr id="18" name="TextBox 18"/>
          <p:cNvSpPr txBox="1"/>
          <p:nvPr/>
        </p:nvSpPr>
        <p:spPr>
          <a:xfrm>
            <a:off x="13800703" y="3864508"/>
            <a:ext cx="3522601" cy="717550"/>
          </a:xfrm>
          <a:prstGeom prst="rect">
            <a:avLst/>
          </a:prstGeom>
        </p:spPr>
        <p:txBody>
          <a:bodyPr lIns="0" tIns="0" rIns="0" bIns="0" rtlCol="0" anchor="t">
            <a:spAutoFit/>
          </a:bodyPr>
          <a:lstStyle/>
          <a:p>
            <a:pPr algn="ctr">
              <a:lnSpc>
                <a:spcPts val="2749"/>
              </a:lnSpc>
            </a:pPr>
            <a:r>
              <a:rPr lang="en-US" sz="2499" b="1">
                <a:solidFill>
                  <a:srgbClr val="000000"/>
                </a:solidFill>
                <a:latin typeface="Poppins Bold"/>
                <a:ea typeface="Poppins Bold"/>
                <a:cs typeface="Poppins Bold"/>
                <a:sym typeface="Poppins Bold"/>
              </a:rPr>
              <a:t>SAFE, STRUCTURED GAP-YEAR PROGRAM</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2380932"/>
            <a:ext cx="19436370" cy="19436370"/>
          </a:xfrm>
          <a:custGeom>
            <a:avLst/>
            <a:gdLst/>
            <a:ahLst/>
            <a:cxnLst/>
            <a:rect l="l" t="t" r="r" b="b"/>
            <a:pathLst>
              <a:path w="19436370" h="19436370">
                <a:moveTo>
                  <a:pt x="0" y="0"/>
                </a:moveTo>
                <a:lnTo>
                  <a:pt x="19436370" y="0"/>
                </a:lnTo>
                <a:lnTo>
                  <a:pt x="19436370" y="19436370"/>
                </a:lnTo>
                <a:lnTo>
                  <a:pt x="0" y="1943637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4365167" y="1473322"/>
            <a:ext cx="13644233" cy="1598325"/>
          </a:xfrm>
          <a:prstGeom prst="rect">
            <a:avLst/>
          </a:prstGeom>
        </p:spPr>
        <p:txBody>
          <a:bodyPr lIns="0" tIns="0" rIns="0" bIns="0" rtlCol="0" anchor="t">
            <a:spAutoFit/>
          </a:bodyPr>
          <a:lstStyle/>
          <a:p>
            <a:pPr algn="r">
              <a:lnSpc>
                <a:spcPts val="11652"/>
              </a:lnSpc>
            </a:pPr>
            <a:r>
              <a:rPr lang="en-US" sz="10592" b="1">
                <a:solidFill>
                  <a:srgbClr val="FFFFFF"/>
                </a:solidFill>
                <a:latin typeface="Poppins Bold"/>
                <a:ea typeface="Poppins Bold"/>
                <a:cs typeface="Poppins Bold"/>
                <a:sym typeface="Poppins Bold"/>
              </a:rPr>
              <a:t>AGCAREERSTART</a:t>
            </a:r>
          </a:p>
        </p:txBody>
      </p:sp>
      <p:sp>
        <p:nvSpPr>
          <p:cNvPr id="4" name="Freeform 4"/>
          <p:cNvSpPr/>
          <p:nvPr/>
        </p:nvSpPr>
        <p:spPr>
          <a:xfrm rot="2700000">
            <a:off x="-1442981" y="1310758"/>
            <a:ext cx="10382761" cy="4511782"/>
          </a:xfrm>
          <a:custGeom>
            <a:avLst/>
            <a:gdLst/>
            <a:ahLst/>
            <a:cxnLst/>
            <a:rect l="l" t="t" r="r" b="b"/>
            <a:pathLst>
              <a:path w="10382761" h="4511782">
                <a:moveTo>
                  <a:pt x="0" y="0"/>
                </a:moveTo>
                <a:lnTo>
                  <a:pt x="10382761" y="0"/>
                </a:lnTo>
                <a:lnTo>
                  <a:pt x="10382761" y="4511782"/>
                </a:lnTo>
                <a:lnTo>
                  <a:pt x="0" y="451178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Freeform 5"/>
          <p:cNvSpPr/>
          <p:nvPr/>
        </p:nvSpPr>
        <p:spPr>
          <a:xfrm>
            <a:off x="-69871" y="231400"/>
            <a:ext cx="4101615" cy="2840248"/>
          </a:xfrm>
          <a:custGeom>
            <a:avLst/>
            <a:gdLst/>
            <a:ahLst/>
            <a:cxnLst/>
            <a:rect l="l" t="t" r="r" b="b"/>
            <a:pathLst>
              <a:path w="4101615" h="2840248">
                <a:moveTo>
                  <a:pt x="0" y="0"/>
                </a:moveTo>
                <a:lnTo>
                  <a:pt x="4101615" y="0"/>
                </a:lnTo>
                <a:lnTo>
                  <a:pt x="4101615" y="2840248"/>
                </a:lnTo>
                <a:lnTo>
                  <a:pt x="0" y="2840248"/>
                </a:lnTo>
                <a:lnTo>
                  <a:pt x="0" y="0"/>
                </a:lnTo>
                <a:close/>
              </a:path>
            </a:pathLst>
          </a:custGeom>
          <a:blipFill>
            <a:blip r:embed="rId7"/>
            <a:stretch>
              <a:fillRect t="-9240" b="-9240"/>
            </a:stretch>
          </a:blipFill>
        </p:spPr>
        <p:txBody>
          <a:bodyPr/>
          <a:lstStyle/>
          <a:p>
            <a:endParaRPr lang="en-AU"/>
          </a:p>
        </p:txBody>
      </p:sp>
      <p:sp>
        <p:nvSpPr>
          <p:cNvPr id="6" name="Freeform 6"/>
          <p:cNvSpPr/>
          <p:nvPr/>
        </p:nvSpPr>
        <p:spPr>
          <a:xfrm>
            <a:off x="14516003" y="231400"/>
            <a:ext cx="3601763" cy="1420124"/>
          </a:xfrm>
          <a:custGeom>
            <a:avLst/>
            <a:gdLst/>
            <a:ahLst/>
            <a:cxnLst/>
            <a:rect l="l" t="t" r="r" b="b"/>
            <a:pathLst>
              <a:path w="3601763" h="1420124">
                <a:moveTo>
                  <a:pt x="0" y="0"/>
                </a:moveTo>
                <a:lnTo>
                  <a:pt x="3601763" y="0"/>
                </a:lnTo>
                <a:lnTo>
                  <a:pt x="3601763" y="1420124"/>
                </a:lnTo>
                <a:lnTo>
                  <a:pt x="0" y="1420124"/>
                </a:lnTo>
                <a:lnTo>
                  <a:pt x="0" y="0"/>
                </a:lnTo>
                <a:close/>
              </a:path>
            </a:pathLst>
          </a:custGeom>
          <a:blipFill>
            <a:blip r:embed="rId8"/>
            <a:stretch>
              <a:fillRect/>
            </a:stretch>
          </a:blipFill>
        </p:spPr>
        <p:txBody>
          <a:bodyPr/>
          <a:lstStyle/>
          <a:p>
            <a:endParaRPr lang="en-AU"/>
          </a:p>
        </p:txBody>
      </p:sp>
      <p:sp>
        <p:nvSpPr>
          <p:cNvPr id="7" name="Freeform 7"/>
          <p:cNvSpPr/>
          <p:nvPr/>
        </p:nvSpPr>
        <p:spPr>
          <a:xfrm>
            <a:off x="2385502" y="3566649"/>
            <a:ext cx="1504757" cy="1504757"/>
          </a:xfrm>
          <a:custGeom>
            <a:avLst/>
            <a:gdLst/>
            <a:ahLst/>
            <a:cxnLst/>
            <a:rect l="l" t="t" r="r" b="b"/>
            <a:pathLst>
              <a:path w="1504757" h="1504757">
                <a:moveTo>
                  <a:pt x="0" y="0"/>
                </a:moveTo>
                <a:lnTo>
                  <a:pt x="1504758" y="0"/>
                </a:lnTo>
                <a:lnTo>
                  <a:pt x="1504758" y="1504757"/>
                </a:lnTo>
                <a:lnTo>
                  <a:pt x="0" y="150475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8" name="Freeform 8"/>
          <p:cNvSpPr/>
          <p:nvPr/>
        </p:nvSpPr>
        <p:spPr>
          <a:xfrm>
            <a:off x="2385502" y="7537888"/>
            <a:ext cx="1475882" cy="1475882"/>
          </a:xfrm>
          <a:custGeom>
            <a:avLst/>
            <a:gdLst/>
            <a:ahLst/>
            <a:cxnLst/>
            <a:rect l="l" t="t" r="r" b="b"/>
            <a:pathLst>
              <a:path w="1475882" h="1475882">
                <a:moveTo>
                  <a:pt x="0" y="0"/>
                </a:moveTo>
                <a:lnTo>
                  <a:pt x="1475882" y="0"/>
                </a:lnTo>
                <a:lnTo>
                  <a:pt x="1475882" y="1475881"/>
                </a:lnTo>
                <a:lnTo>
                  <a:pt x="0" y="147588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9" name="Freeform 9"/>
          <p:cNvSpPr/>
          <p:nvPr/>
        </p:nvSpPr>
        <p:spPr>
          <a:xfrm>
            <a:off x="2385502" y="5566706"/>
            <a:ext cx="1475882" cy="1475882"/>
          </a:xfrm>
          <a:custGeom>
            <a:avLst/>
            <a:gdLst/>
            <a:ahLst/>
            <a:cxnLst/>
            <a:rect l="l" t="t" r="r" b="b"/>
            <a:pathLst>
              <a:path w="1475882" h="1475882">
                <a:moveTo>
                  <a:pt x="0" y="0"/>
                </a:moveTo>
                <a:lnTo>
                  <a:pt x="1475882" y="0"/>
                </a:lnTo>
                <a:lnTo>
                  <a:pt x="1475882" y="1475882"/>
                </a:lnTo>
                <a:lnTo>
                  <a:pt x="0" y="1475882"/>
                </a:lnTo>
                <a:lnTo>
                  <a:pt x="0" y="0"/>
                </a:lnTo>
                <a:close/>
              </a:path>
            </a:pathLst>
          </a:custGeom>
          <a:blipFill>
            <a:blip r:embed="rId13"/>
            <a:stretch>
              <a:fillRect/>
            </a:stretch>
          </a:blipFill>
        </p:spPr>
        <p:txBody>
          <a:bodyPr/>
          <a:lstStyle/>
          <a:p>
            <a:endParaRPr lang="en-AU"/>
          </a:p>
        </p:txBody>
      </p:sp>
      <p:sp>
        <p:nvSpPr>
          <p:cNvPr id="10" name="Freeform 10"/>
          <p:cNvSpPr/>
          <p:nvPr/>
        </p:nvSpPr>
        <p:spPr>
          <a:xfrm>
            <a:off x="9852615" y="4599700"/>
            <a:ext cx="1504757" cy="1504757"/>
          </a:xfrm>
          <a:custGeom>
            <a:avLst/>
            <a:gdLst/>
            <a:ahLst/>
            <a:cxnLst/>
            <a:rect l="l" t="t" r="r" b="b"/>
            <a:pathLst>
              <a:path w="1504757" h="1504757">
                <a:moveTo>
                  <a:pt x="0" y="0"/>
                </a:moveTo>
                <a:lnTo>
                  <a:pt x="1504758" y="0"/>
                </a:lnTo>
                <a:lnTo>
                  <a:pt x="1504758" y="1504757"/>
                </a:lnTo>
                <a:lnTo>
                  <a:pt x="0" y="1504757"/>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AU"/>
          </a:p>
        </p:txBody>
      </p:sp>
      <p:sp>
        <p:nvSpPr>
          <p:cNvPr id="11" name="Freeform 11"/>
          <p:cNvSpPr/>
          <p:nvPr/>
        </p:nvSpPr>
        <p:spPr>
          <a:xfrm>
            <a:off x="9881491" y="6799947"/>
            <a:ext cx="1475882" cy="1475882"/>
          </a:xfrm>
          <a:custGeom>
            <a:avLst/>
            <a:gdLst/>
            <a:ahLst/>
            <a:cxnLst/>
            <a:rect l="l" t="t" r="r" b="b"/>
            <a:pathLst>
              <a:path w="1475882" h="1475882">
                <a:moveTo>
                  <a:pt x="0" y="0"/>
                </a:moveTo>
                <a:lnTo>
                  <a:pt x="1475882" y="0"/>
                </a:lnTo>
                <a:lnTo>
                  <a:pt x="1475882" y="1475881"/>
                </a:lnTo>
                <a:lnTo>
                  <a:pt x="0" y="1475881"/>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AU"/>
          </a:p>
        </p:txBody>
      </p:sp>
      <p:sp>
        <p:nvSpPr>
          <p:cNvPr id="12" name="TextBox 12"/>
          <p:cNvSpPr txBox="1"/>
          <p:nvPr/>
        </p:nvSpPr>
        <p:spPr>
          <a:xfrm>
            <a:off x="11467915" y="7247690"/>
            <a:ext cx="3357386" cy="570871"/>
          </a:xfrm>
          <a:prstGeom prst="rect">
            <a:avLst/>
          </a:prstGeom>
        </p:spPr>
        <p:txBody>
          <a:bodyPr lIns="0" tIns="0" rIns="0" bIns="0" rtlCol="0" anchor="t">
            <a:spAutoFit/>
          </a:bodyPr>
          <a:lstStyle/>
          <a:p>
            <a:pPr algn="r">
              <a:lnSpc>
                <a:spcPts val="4070"/>
              </a:lnSpc>
            </a:pPr>
            <a:r>
              <a:rPr lang="en-US" sz="3700">
                <a:solidFill>
                  <a:srgbClr val="000000"/>
                </a:solidFill>
                <a:latin typeface="Poppins"/>
                <a:ea typeface="Poppins"/>
                <a:cs typeface="Poppins"/>
                <a:sym typeface="Poppins"/>
              </a:rPr>
              <a:t>02 6269 5602</a:t>
            </a:r>
          </a:p>
        </p:txBody>
      </p:sp>
      <p:sp>
        <p:nvSpPr>
          <p:cNvPr id="13" name="TextBox 13"/>
          <p:cNvSpPr txBox="1"/>
          <p:nvPr/>
        </p:nvSpPr>
        <p:spPr>
          <a:xfrm>
            <a:off x="11187284" y="5061881"/>
            <a:ext cx="6371162" cy="570871"/>
          </a:xfrm>
          <a:prstGeom prst="rect">
            <a:avLst/>
          </a:prstGeom>
        </p:spPr>
        <p:txBody>
          <a:bodyPr lIns="0" tIns="0" rIns="0" bIns="0" rtlCol="0" anchor="t">
            <a:spAutoFit/>
          </a:bodyPr>
          <a:lstStyle/>
          <a:p>
            <a:pPr algn="r">
              <a:lnSpc>
                <a:spcPts val="4070"/>
              </a:lnSpc>
            </a:pPr>
            <a:r>
              <a:rPr lang="en-US" sz="3700">
                <a:solidFill>
                  <a:srgbClr val="000000"/>
                </a:solidFill>
                <a:latin typeface="Poppins"/>
                <a:ea typeface="Poppins"/>
                <a:cs typeface="Poppins"/>
                <a:sym typeface="Poppins"/>
              </a:rPr>
              <a:t>agcareerstart@nff.org.au</a:t>
            </a:r>
          </a:p>
        </p:txBody>
      </p:sp>
      <p:sp>
        <p:nvSpPr>
          <p:cNvPr id="14" name="TextBox 14"/>
          <p:cNvSpPr txBox="1"/>
          <p:nvPr/>
        </p:nvSpPr>
        <p:spPr>
          <a:xfrm>
            <a:off x="4489019" y="4028829"/>
            <a:ext cx="4076870" cy="570871"/>
          </a:xfrm>
          <a:prstGeom prst="rect">
            <a:avLst/>
          </a:prstGeom>
        </p:spPr>
        <p:txBody>
          <a:bodyPr lIns="0" tIns="0" rIns="0" bIns="0" rtlCol="0" anchor="t">
            <a:spAutoFit/>
          </a:bodyPr>
          <a:lstStyle/>
          <a:p>
            <a:pPr algn="r">
              <a:lnSpc>
                <a:spcPts val="4070"/>
              </a:lnSpc>
            </a:pPr>
            <a:r>
              <a:rPr lang="en-US" sz="3700">
                <a:solidFill>
                  <a:srgbClr val="000000"/>
                </a:solidFill>
                <a:latin typeface="Poppins"/>
                <a:ea typeface="Poppins"/>
                <a:cs typeface="Poppins"/>
                <a:sym typeface="Poppins"/>
              </a:rPr>
              <a:t>@agcareerstart</a:t>
            </a:r>
          </a:p>
        </p:txBody>
      </p:sp>
      <p:sp>
        <p:nvSpPr>
          <p:cNvPr id="15" name="TextBox 15"/>
          <p:cNvSpPr txBox="1"/>
          <p:nvPr/>
        </p:nvSpPr>
        <p:spPr>
          <a:xfrm>
            <a:off x="4695679" y="6014449"/>
            <a:ext cx="3985021" cy="570871"/>
          </a:xfrm>
          <a:prstGeom prst="rect">
            <a:avLst/>
          </a:prstGeom>
        </p:spPr>
        <p:txBody>
          <a:bodyPr lIns="0" tIns="0" rIns="0" bIns="0" rtlCol="0" anchor="t">
            <a:spAutoFit/>
          </a:bodyPr>
          <a:lstStyle/>
          <a:p>
            <a:pPr algn="r">
              <a:lnSpc>
                <a:spcPts val="4070"/>
              </a:lnSpc>
            </a:pPr>
            <a:r>
              <a:rPr lang="en-US" sz="3700">
                <a:solidFill>
                  <a:srgbClr val="000000"/>
                </a:solidFill>
                <a:latin typeface="Poppins"/>
                <a:ea typeface="Poppins"/>
                <a:cs typeface="Poppins"/>
                <a:sym typeface="Poppins"/>
              </a:rPr>
              <a:t>@agcareerstart</a:t>
            </a:r>
          </a:p>
        </p:txBody>
      </p:sp>
      <p:sp>
        <p:nvSpPr>
          <p:cNvPr id="16" name="TextBox 16"/>
          <p:cNvSpPr txBox="1"/>
          <p:nvPr/>
        </p:nvSpPr>
        <p:spPr>
          <a:xfrm>
            <a:off x="4695679" y="7985630"/>
            <a:ext cx="3663550" cy="570871"/>
          </a:xfrm>
          <a:prstGeom prst="rect">
            <a:avLst/>
          </a:prstGeom>
        </p:spPr>
        <p:txBody>
          <a:bodyPr lIns="0" tIns="0" rIns="0" bIns="0" rtlCol="0" anchor="t">
            <a:spAutoFit/>
          </a:bodyPr>
          <a:lstStyle/>
          <a:p>
            <a:pPr algn="r">
              <a:lnSpc>
                <a:spcPts val="4070"/>
              </a:lnSpc>
            </a:pPr>
            <a:r>
              <a:rPr lang="en-US" sz="3700">
                <a:solidFill>
                  <a:srgbClr val="000000"/>
                </a:solidFill>
                <a:latin typeface="Poppins"/>
                <a:ea typeface="Poppins"/>
                <a:cs typeface="Poppins"/>
                <a:sym typeface="Poppins"/>
              </a:rPr>
              <a:t>AgCareerStart</a:t>
            </a:r>
          </a:p>
        </p:txBody>
      </p:sp>
      <p:sp>
        <p:nvSpPr>
          <p:cNvPr id="17" name="Freeform 17"/>
          <p:cNvSpPr/>
          <p:nvPr/>
        </p:nvSpPr>
        <p:spPr>
          <a:xfrm>
            <a:off x="15889219" y="7888219"/>
            <a:ext cx="2314104" cy="2314104"/>
          </a:xfrm>
          <a:custGeom>
            <a:avLst/>
            <a:gdLst/>
            <a:ahLst/>
            <a:cxnLst/>
            <a:rect l="l" t="t" r="r" b="b"/>
            <a:pathLst>
              <a:path w="2314104" h="2314104">
                <a:moveTo>
                  <a:pt x="0" y="0"/>
                </a:moveTo>
                <a:lnTo>
                  <a:pt x="2314104" y="0"/>
                </a:lnTo>
                <a:lnTo>
                  <a:pt x="2314104" y="2314104"/>
                </a:lnTo>
                <a:lnTo>
                  <a:pt x="0" y="2314104"/>
                </a:lnTo>
                <a:lnTo>
                  <a:pt x="0" y="0"/>
                </a:lnTo>
                <a:close/>
              </a:path>
            </a:pathLst>
          </a:custGeom>
          <a:blipFill>
            <a:blip r:embed="rId18"/>
            <a:stretch>
              <a:fillRect/>
            </a:stretch>
          </a:blipFill>
        </p:spPr>
        <p:txBody>
          <a:bodyPr/>
          <a:lstStyle/>
          <a:p>
            <a:endParaRPr lang="en-AU"/>
          </a:p>
        </p:txBody>
      </p:sp>
      <p:sp>
        <p:nvSpPr>
          <p:cNvPr id="18" name="TextBox 18"/>
          <p:cNvSpPr txBox="1"/>
          <p:nvPr/>
        </p:nvSpPr>
        <p:spPr>
          <a:xfrm rot="-5400000">
            <a:off x="15092513" y="8831838"/>
            <a:ext cx="1229551" cy="363861"/>
          </a:xfrm>
          <a:prstGeom prst="rect">
            <a:avLst/>
          </a:prstGeom>
        </p:spPr>
        <p:txBody>
          <a:bodyPr lIns="0" tIns="0" rIns="0" bIns="0" rtlCol="0" anchor="t">
            <a:spAutoFit/>
          </a:bodyPr>
          <a:lstStyle/>
          <a:p>
            <a:pPr algn="r">
              <a:lnSpc>
                <a:spcPts val="2640"/>
              </a:lnSpc>
            </a:pPr>
            <a:r>
              <a:rPr lang="en-US" sz="2400">
                <a:solidFill>
                  <a:srgbClr val="000000"/>
                </a:solidFill>
                <a:latin typeface="Poppins"/>
                <a:ea typeface="Poppins"/>
                <a:cs typeface="Poppins"/>
                <a:sym typeface="Poppins"/>
              </a:rPr>
              <a:t>Website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17556" y="9164276"/>
            <a:ext cx="4102978" cy="2245448"/>
          </a:xfrm>
          <a:custGeom>
            <a:avLst/>
            <a:gdLst/>
            <a:ahLst/>
            <a:cxnLst/>
            <a:rect l="l" t="t" r="r" b="b"/>
            <a:pathLst>
              <a:path w="4102978" h="2245448">
                <a:moveTo>
                  <a:pt x="0" y="0"/>
                </a:moveTo>
                <a:lnTo>
                  <a:pt x="4102979" y="0"/>
                </a:lnTo>
                <a:lnTo>
                  <a:pt x="4102979" y="2245448"/>
                </a:lnTo>
                <a:lnTo>
                  <a:pt x="0" y="22454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9144000" y="1028700"/>
            <a:ext cx="10972800" cy="8229600"/>
          </a:xfrm>
          <a:custGeom>
            <a:avLst/>
            <a:gdLst/>
            <a:ahLst/>
            <a:cxnLst/>
            <a:rect l="l" t="t" r="r" b="b"/>
            <a:pathLst>
              <a:path w="10972800" h="8229600">
                <a:moveTo>
                  <a:pt x="0" y="0"/>
                </a:moveTo>
                <a:lnTo>
                  <a:pt x="10972800" y="0"/>
                </a:lnTo>
                <a:lnTo>
                  <a:pt x="10972800" y="8229600"/>
                </a:lnTo>
                <a:lnTo>
                  <a:pt x="0" y="8229600"/>
                </a:lnTo>
                <a:lnTo>
                  <a:pt x="0" y="0"/>
                </a:lnTo>
                <a:close/>
              </a:path>
            </a:pathLst>
          </a:custGeom>
          <a:blipFill>
            <a:blip r:embed="rId5"/>
            <a:stretch>
              <a:fillRect l="-12500"/>
            </a:stretch>
          </a:blipFill>
        </p:spPr>
        <p:txBody>
          <a:bodyPr/>
          <a:lstStyle/>
          <a:p>
            <a:endParaRPr lang="en-AU"/>
          </a:p>
        </p:txBody>
      </p:sp>
      <p:grpSp>
        <p:nvGrpSpPr>
          <p:cNvPr id="4" name="Group 4"/>
          <p:cNvGrpSpPr/>
          <p:nvPr/>
        </p:nvGrpSpPr>
        <p:grpSpPr>
          <a:xfrm>
            <a:off x="1028700" y="2364546"/>
            <a:ext cx="7230012" cy="1523045"/>
            <a:chOff x="0" y="0"/>
            <a:chExt cx="1904201" cy="401131"/>
          </a:xfrm>
        </p:grpSpPr>
        <p:sp>
          <p:nvSpPr>
            <p:cNvPr id="5" name="Freeform 5"/>
            <p:cNvSpPr/>
            <p:nvPr/>
          </p:nvSpPr>
          <p:spPr>
            <a:xfrm>
              <a:off x="0" y="0"/>
              <a:ext cx="1904201" cy="401131"/>
            </a:xfrm>
            <a:custGeom>
              <a:avLst/>
              <a:gdLst/>
              <a:ahLst/>
              <a:cxnLst/>
              <a:rect l="l" t="t" r="r" b="b"/>
              <a:pathLst>
                <a:path w="1904201" h="401131">
                  <a:moveTo>
                    <a:pt x="54611" y="0"/>
                  </a:moveTo>
                  <a:lnTo>
                    <a:pt x="1849590" y="0"/>
                  </a:lnTo>
                  <a:cubicBezTo>
                    <a:pt x="1879751" y="0"/>
                    <a:pt x="1904201" y="24450"/>
                    <a:pt x="1904201" y="54611"/>
                  </a:cubicBezTo>
                  <a:lnTo>
                    <a:pt x="1904201" y="346520"/>
                  </a:lnTo>
                  <a:cubicBezTo>
                    <a:pt x="1904201" y="376681"/>
                    <a:pt x="1879751" y="401131"/>
                    <a:pt x="1849590" y="401131"/>
                  </a:cubicBezTo>
                  <a:lnTo>
                    <a:pt x="54611" y="401131"/>
                  </a:lnTo>
                  <a:cubicBezTo>
                    <a:pt x="24450" y="401131"/>
                    <a:pt x="0" y="376681"/>
                    <a:pt x="0" y="346520"/>
                  </a:cubicBezTo>
                  <a:lnTo>
                    <a:pt x="0" y="54611"/>
                  </a:lnTo>
                  <a:cubicBezTo>
                    <a:pt x="0" y="24450"/>
                    <a:pt x="24450" y="0"/>
                    <a:pt x="54611" y="0"/>
                  </a:cubicBezTo>
                  <a:close/>
                </a:path>
              </a:pathLst>
            </a:custGeom>
            <a:solidFill>
              <a:srgbClr val="FFFF00"/>
            </a:solidFill>
          </p:spPr>
          <p:txBody>
            <a:bodyPr/>
            <a:lstStyle/>
            <a:p>
              <a:endParaRPr lang="en-AU"/>
            </a:p>
          </p:txBody>
        </p:sp>
        <p:sp>
          <p:nvSpPr>
            <p:cNvPr id="6" name="TextBox 6"/>
            <p:cNvSpPr txBox="1"/>
            <p:nvPr/>
          </p:nvSpPr>
          <p:spPr>
            <a:xfrm>
              <a:off x="0" y="-57150"/>
              <a:ext cx="1904201" cy="458281"/>
            </a:xfrm>
            <a:prstGeom prst="rect">
              <a:avLst/>
            </a:prstGeom>
          </p:spPr>
          <p:txBody>
            <a:bodyPr lIns="50800" tIns="50800" rIns="50800" bIns="50800" rtlCol="0" anchor="ctr"/>
            <a:lstStyle/>
            <a:p>
              <a:pPr algn="ctr">
                <a:lnSpc>
                  <a:spcPts val="2659"/>
                </a:lnSpc>
              </a:pPr>
              <a:endParaRPr/>
            </a:p>
          </p:txBody>
        </p:sp>
      </p:grpSp>
      <p:sp>
        <p:nvSpPr>
          <p:cNvPr id="7" name="TextBox 7"/>
          <p:cNvSpPr txBox="1"/>
          <p:nvPr/>
        </p:nvSpPr>
        <p:spPr>
          <a:xfrm>
            <a:off x="1028700" y="335721"/>
            <a:ext cx="8942569" cy="1762125"/>
          </a:xfrm>
          <a:prstGeom prst="rect">
            <a:avLst/>
          </a:prstGeom>
        </p:spPr>
        <p:txBody>
          <a:bodyPr lIns="0" tIns="0" rIns="0" bIns="0" rtlCol="0" anchor="t">
            <a:spAutoFit/>
          </a:bodyPr>
          <a:lstStyle/>
          <a:p>
            <a:pPr algn="l">
              <a:lnSpc>
                <a:spcPts val="6600"/>
              </a:lnSpc>
            </a:pPr>
            <a:r>
              <a:rPr lang="en-US" sz="6000" b="1">
                <a:solidFill>
                  <a:srgbClr val="000000"/>
                </a:solidFill>
                <a:latin typeface="Poppins Ultra-Bold"/>
                <a:ea typeface="Poppins Ultra-Bold"/>
                <a:cs typeface="Poppins Ultra-Bold"/>
                <a:sym typeface="Poppins Ultra-Bold"/>
              </a:rPr>
              <a:t>WHAT IS AGCAREERSTART?</a:t>
            </a:r>
          </a:p>
        </p:txBody>
      </p:sp>
      <p:grpSp>
        <p:nvGrpSpPr>
          <p:cNvPr id="8" name="Group 8"/>
          <p:cNvGrpSpPr/>
          <p:nvPr/>
        </p:nvGrpSpPr>
        <p:grpSpPr>
          <a:xfrm>
            <a:off x="1028700" y="4154782"/>
            <a:ext cx="7230012" cy="1523045"/>
            <a:chOff x="0" y="0"/>
            <a:chExt cx="1904201" cy="401131"/>
          </a:xfrm>
        </p:grpSpPr>
        <p:sp>
          <p:nvSpPr>
            <p:cNvPr id="9" name="Freeform 9"/>
            <p:cNvSpPr/>
            <p:nvPr/>
          </p:nvSpPr>
          <p:spPr>
            <a:xfrm>
              <a:off x="0" y="0"/>
              <a:ext cx="1904201" cy="401131"/>
            </a:xfrm>
            <a:custGeom>
              <a:avLst/>
              <a:gdLst/>
              <a:ahLst/>
              <a:cxnLst/>
              <a:rect l="l" t="t" r="r" b="b"/>
              <a:pathLst>
                <a:path w="1904201" h="401131">
                  <a:moveTo>
                    <a:pt x="54611" y="0"/>
                  </a:moveTo>
                  <a:lnTo>
                    <a:pt x="1849590" y="0"/>
                  </a:lnTo>
                  <a:cubicBezTo>
                    <a:pt x="1879751" y="0"/>
                    <a:pt x="1904201" y="24450"/>
                    <a:pt x="1904201" y="54611"/>
                  </a:cubicBezTo>
                  <a:lnTo>
                    <a:pt x="1904201" y="346520"/>
                  </a:lnTo>
                  <a:cubicBezTo>
                    <a:pt x="1904201" y="376681"/>
                    <a:pt x="1879751" y="401131"/>
                    <a:pt x="1849590" y="401131"/>
                  </a:cubicBezTo>
                  <a:lnTo>
                    <a:pt x="54611" y="401131"/>
                  </a:lnTo>
                  <a:cubicBezTo>
                    <a:pt x="24450" y="401131"/>
                    <a:pt x="0" y="376681"/>
                    <a:pt x="0" y="346520"/>
                  </a:cubicBezTo>
                  <a:lnTo>
                    <a:pt x="0" y="54611"/>
                  </a:lnTo>
                  <a:cubicBezTo>
                    <a:pt x="0" y="24450"/>
                    <a:pt x="24450" y="0"/>
                    <a:pt x="54611" y="0"/>
                  </a:cubicBezTo>
                  <a:close/>
                </a:path>
              </a:pathLst>
            </a:custGeom>
            <a:solidFill>
              <a:srgbClr val="FFFF00"/>
            </a:solidFill>
          </p:spPr>
          <p:txBody>
            <a:bodyPr/>
            <a:lstStyle/>
            <a:p>
              <a:endParaRPr lang="en-AU"/>
            </a:p>
          </p:txBody>
        </p:sp>
        <p:sp>
          <p:nvSpPr>
            <p:cNvPr id="10" name="TextBox 10"/>
            <p:cNvSpPr txBox="1"/>
            <p:nvPr/>
          </p:nvSpPr>
          <p:spPr>
            <a:xfrm>
              <a:off x="0" y="-57150"/>
              <a:ext cx="1904201" cy="458281"/>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a:off x="1028700" y="5945019"/>
            <a:ext cx="7230012" cy="1523045"/>
            <a:chOff x="0" y="0"/>
            <a:chExt cx="1904201" cy="401131"/>
          </a:xfrm>
        </p:grpSpPr>
        <p:sp>
          <p:nvSpPr>
            <p:cNvPr id="12" name="Freeform 12"/>
            <p:cNvSpPr/>
            <p:nvPr/>
          </p:nvSpPr>
          <p:spPr>
            <a:xfrm>
              <a:off x="0" y="0"/>
              <a:ext cx="1904201" cy="401131"/>
            </a:xfrm>
            <a:custGeom>
              <a:avLst/>
              <a:gdLst/>
              <a:ahLst/>
              <a:cxnLst/>
              <a:rect l="l" t="t" r="r" b="b"/>
              <a:pathLst>
                <a:path w="1904201" h="401131">
                  <a:moveTo>
                    <a:pt x="54611" y="0"/>
                  </a:moveTo>
                  <a:lnTo>
                    <a:pt x="1849590" y="0"/>
                  </a:lnTo>
                  <a:cubicBezTo>
                    <a:pt x="1879751" y="0"/>
                    <a:pt x="1904201" y="24450"/>
                    <a:pt x="1904201" y="54611"/>
                  </a:cubicBezTo>
                  <a:lnTo>
                    <a:pt x="1904201" y="346520"/>
                  </a:lnTo>
                  <a:cubicBezTo>
                    <a:pt x="1904201" y="376681"/>
                    <a:pt x="1879751" y="401131"/>
                    <a:pt x="1849590" y="401131"/>
                  </a:cubicBezTo>
                  <a:lnTo>
                    <a:pt x="54611" y="401131"/>
                  </a:lnTo>
                  <a:cubicBezTo>
                    <a:pt x="24450" y="401131"/>
                    <a:pt x="0" y="376681"/>
                    <a:pt x="0" y="346520"/>
                  </a:cubicBezTo>
                  <a:lnTo>
                    <a:pt x="0" y="54611"/>
                  </a:lnTo>
                  <a:cubicBezTo>
                    <a:pt x="0" y="24450"/>
                    <a:pt x="24450" y="0"/>
                    <a:pt x="54611" y="0"/>
                  </a:cubicBezTo>
                  <a:close/>
                </a:path>
              </a:pathLst>
            </a:custGeom>
            <a:solidFill>
              <a:srgbClr val="FFFF00"/>
            </a:solidFill>
          </p:spPr>
          <p:txBody>
            <a:bodyPr/>
            <a:lstStyle/>
            <a:p>
              <a:endParaRPr lang="en-AU"/>
            </a:p>
          </p:txBody>
        </p:sp>
        <p:sp>
          <p:nvSpPr>
            <p:cNvPr id="13" name="TextBox 13"/>
            <p:cNvSpPr txBox="1"/>
            <p:nvPr/>
          </p:nvSpPr>
          <p:spPr>
            <a:xfrm>
              <a:off x="0" y="-57150"/>
              <a:ext cx="1904201" cy="458281"/>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1028700" y="7735255"/>
            <a:ext cx="7230012" cy="1523045"/>
            <a:chOff x="0" y="0"/>
            <a:chExt cx="1904201" cy="401131"/>
          </a:xfrm>
        </p:grpSpPr>
        <p:sp>
          <p:nvSpPr>
            <p:cNvPr id="15" name="Freeform 15"/>
            <p:cNvSpPr/>
            <p:nvPr/>
          </p:nvSpPr>
          <p:spPr>
            <a:xfrm>
              <a:off x="0" y="0"/>
              <a:ext cx="1904201" cy="401131"/>
            </a:xfrm>
            <a:custGeom>
              <a:avLst/>
              <a:gdLst/>
              <a:ahLst/>
              <a:cxnLst/>
              <a:rect l="l" t="t" r="r" b="b"/>
              <a:pathLst>
                <a:path w="1904201" h="401131">
                  <a:moveTo>
                    <a:pt x="54611" y="0"/>
                  </a:moveTo>
                  <a:lnTo>
                    <a:pt x="1849590" y="0"/>
                  </a:lnTo>
                  <a:cubicBezTo>
                    <a:pt x="1879751" y="0"/>
                    <a:pt x="1904201" y="24450"/>
                    <a:pt x="1904201" y="54611"/>
                  </a:cubicBezTo>
                  <a:lnTo>
                    <a:pt x="1904201" y="346520"/>
                  </a:lnTo>
                  <a:cubicBezTo>
                    <a:pt x="1904201" y="376681"/>
                    <a:pt x="1879751" y="401131"/>
                    <a:pt x="1849590" y="401131"/>
                  </a:cubicBezTo>
                  <a:lnTo>
                    <a:pt x="54611" y="401131"/>
                  </a:lnTo>
                  <a:cubicBezTo>
                    <a:pt x="24450" y="401131"/>
                    <a:pt x="0" y="376681"/>
                    <a:pt x="0" y="346520"/>
                  </a:cubicBezTo>
                  <a:lnTo>
                    <a:pt x="0" y="54611"/>
                  </a:lnTo>
                  <a:cubicBezTo>
                    <a:pt x="0" y="24450"/>
                    <a:pt x="24450" y="0"/>
                    <a:pt x="54611" y="0"/>
                  </a:cubicBezTo>
                  <a:close/>
                </a:path>
              </a:pathLst>
            </a:custGeom>
            <a:solidFill>
              <a:srgbClr val="FFFF00"/>
            </a:solidFill>
          </p:spPr>
          <p:txBody>
            <a:bodyPr/>
            <a:lstStyle/>
            <a:p>
              <a:endParaRPr lang="en-AU"/>
            </a:p>
          </p:txBody>
        </p:sp>
        <p:sp>
          <p:nvSpPr>
            <p:cNvPr id="16" name="TextBox 16"/>
            <p:cNvSpPr txBox="1"/>
            <p:nvPr/>
          </p:nvSpPr>
          <p:spPr>
            <a:xfrm>
              <a:off x="0" y="-57150"/>
              <a:ext cx="1904201" cy="458281"/>
            </a:xfrm>
            <a:prstGeom prst="rect">
              <a:avLst/>
            </a:prstGeom>
          </p:spPr>
          <p:txBody>
            <a:bodyPr lIns="50800" tIns="50800" rIns="50800" bIns="50800" rtlCol="0" anchor="ctr"/>
            <a:lstStyle/>
            <a:p>
              <a:pPr algn="ctr">
                <a:lnSpc>
                  <a:spcPts val="2659"/>
                </a:lnSpc>
              </a:pPr>
              <a:endParaRPr/>
            </a:p>
          </p:txBody>
        </p:sp>
      </p:grpSp>
      <p:sp>
        <p:nvSpPr>
          <p:cNvPr id="17" name="TextBox 17"/>
          <p:cNvSpPr txBox="1"/>
          <p:nvPr/>
        </p:nvSpPr>
        <p:spPr>
          <a:xfrm>
            <a:off x="1528514" y="2901597"/>
            <a:ext cx="6230384" cy="391795"/>
          </a:xfrm>
          <a:prstGeom prst="rect">
            <a:avLst/>
          </a:prstGeom>
        </p:spPr>
        <p:txBody>
          <a:bodyPr lIns="0" tIns="0" rIns="0" bIns="0" rtlCol="0" anchor="t">
            <a:spAutoFit/>
          </a:bodyPr>
          <a:lstStyle/>
          <a:p>
            <a:pPr algn="l">
              <a:lnSpc>
                <a:spcPts val="3079"/>
              </a:lnSpc>
            </a:pPr>
            <a:r>
              <a:rPr lang="en-US" sz="2199">
                <a:solidFill>
                  <a:srgbClr val="000000"/>
                </a:solidFill>
                <a:latin typeface="Poppins"/>
                <a:ea typeface="Poppins"/>
                <a:cs typeface="Poppins"/>
                <a:sym typeface="Poppins"/>
              </a:rPr>
              <a:t>Young Australians aged 17-25</a:t>
            </a:r>
          </a:p>
        </p:txBody>
      </p:sp>
      <p:sp>
        <p:nvSpPr>
          <p:cNvPr id="18" name="TextBox 18"/>
          <p:cNvSpPr txBox="1"/>
          <p:nvPr/>
        </p:nvSpPr>
        <p:spPr>
          <a:xfrm>
            <a:off x="1528514" y="4691833"/>
            <a:ext cx="6230384" cy="391795"/>
          </a:xfrm>
          <a:prstGeom prst="rect">
            <a:avLst/>
          </a:prstGeom>
        </p:spPr>
        <p:txBody>
          <a:bodyPr lIns="0" tIns="0" rIns="0" bIns="0" rtlCol="0" anchor="t">
            <a:spAutoFit/>
          </a:bodyPr>
          <a:lstStyle/>
          <a:p>
            <a:pPr algn="l">
              <a:lnSpc>
                <a:spcPts val="3079"/>
              </a:lnSpc>
            </a:pPr>
            <a:r>
              <a:rPr lang="en-US" sz="2199">
                <a:solidFill>
                  <a:srgbClr val="000000"/>
                </a:solidFill>
                <a:latin typeface="Poppins"/>
                <a:ea typeface="Poppins"/>
                <a:cs typeface="Poppins"/>
                <a:sym typeface="Poppins"/>
              </a:rPr>
              <a:t>10-12 month full-time paid role on farm</a:t>
            </a:r>
          </a:p>
        </p:txBody>
      </p:sp>
      <p:sp>
        <p:nvSpPr>
          <p:cNvPr id="19" name="TextBox 19"/>
          <p:cNvSpPr txBox="1"/>
          <p:nvPr/>
        </p:nvSpPr>
        <p:spPr>
          <a:xfrm>
            <a:off x="1528514" y="6482069"/>
            <a:ext cx="6230384" cy="391795"/>
          </a:xfrm>
          <a:prstGeom prst="rect">
            <a:avLst/>
          </a:prstGeom>
        </p:spPr>
        <p:txBody>
          <a:bodyPr lIns="0" tIns="0" rIns="0" bIns="0" rtlCol="0" anchor="t">
            <a:spAutoFit/>
          </a:bodyPr>
          <a:lstStyle/>
          <a:p>
            <a:pPr algn="l">
              <a:lnSpc>
                <a:spcPts val="3079"/>
              </a:lnSpc>
            </a:pPr>
            <a:r>
              <a:rPr lang="en-US" sz="2199">
                <a:solidFill>
                  <a:srgbClr val="000000"/>
                </a:solidFill>
                <a:latin typeface="Poppins"/>
                <a:ea typeface="Poppins"/>
                <a:cs typeface="Poppins"/>
                <a:sym typeface="Poppins"/>
              </a:rPr>
              <a:t>Dedicated pastoral support team</a:t>
            </a:r>
          </a:p>
        </p:txBody>
      </p:sp>
      <p:sp>
        <p:nvSpPr>
          <p:cNvPr id="20" name="TextBox 20"/>
          <p:cNvSpPr txBox="1"/>
          <p:nvPr/>
        </p:nvSpPr>
        <p:spPr>
          <a:xfrm>
            <a:off x="1528514" y="8272305"/>
            <a:ext cx="6230384" cy="391795"/>
          </a:xfrm>
          <a:prstGeom prst="rect">
            <a:avLst/>
          </a:prstGeom>
        </p:spPr>
        <p:txBody>
          <a:bodyPr lIns="0" tIns="0" rIns="0" bIns="0" rtlCol="0" anchor="t">
            <a:spAutoFit/>
          </a:bodyPr>
          <a:lstStyle/>
          <a:p>
            <a:pPr algn="l">
              <a:lnSpc>
                <a:spcPts val="3079"/>
              </a:lnSpc>
            </a:pPr>
            <a:r>
              <a:rPr lang="en-US" sz="2199">
                <a:solidFill>
                  <a:srgbClr val="000000"/>
                </a:solidFill>
                <a:latin typeface="Poppins"/>
                <a:ea typeface="Poppins"/>
                <a:cs typeface="Poppins"/>
                <a:sym typeface="Poppins"/>
              </a:rPr>
              <a:t>$4,500 Training and Engagement Bursary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28700" y="1519235"/>
            <a:ext cx="8962657" cy="7248530"/>
          </a:xfrm>
          <a:custGeom>
            <a:avLst/>
            <a:gdLst/>
            <a:ahLst/>
            <a:cxnLst/>
            <a:rect l="l" t="t" r="r" b="b"/>
            <a:pathLst>
              <a:path w="8962657" h="7248530">
                <a:moveTo>
                  <a:pt x="0" y="0"/>
                </a:moveTo>
                <a:lnTo>
                  <a:pt x="8962657" y="0"/>
                </a:lnTo>
                <a:lnTo>
                  <a:pt x="8962657" y="7248530"/>
                </a:lnTo>
                <a:lnTo>
                  <a:pt x="0" y="7248530"/>
                </a:lnTo>
                <a:lnTo>
                  <a:pt x="0" y="0"/>
                </a:lnTo>
                <a:close/>
              </a:path>
            </a:pathLst>
          </a:custGeom>
          <a:blipFill>
            <a:blip r:embed="rId2"/>
            <a:stretch>
              <a:fillRect r="-76123"/>
            </a:stretch>
          </a:blipFill>
        </p:spPr>
        <p:txBody>
          <a:bodyPr/>
          <a:lstStyle/>
          <a:p>
            <a:endParaRPr lang="en-AU" dirty="0"/>
          </a:p>
        </p:txBody>
      </p:sp>
      <p:sp>
        <p:nvSpPr>
          <p:cNvPr id="3" name="Freeform 3"/>
          <p:cNvSpPr/>
          <p:nvPr/>
        </p:nvSpPr>
        <p:spPr>
          <a:xfrm>
            <a:off x="1028700" y="7915809"/>
            <a:ext cx="4003486" cy="1437211"/>
          </a:xfrm>
          <a:custGeom>
            <a:avLst/>
            <a:gdLst/>
            <a:ahLst/>
            <a:cxnLst/>
            <a:rect l="l" t="t" r="r" b="b"/>
            <a:pathLst>
              <a:path w="4003486" h="1437211">
                <a:moveTo>
                  <a:pt x="0" y="0"/>
                </a:moveTo>
                <a:lnTo>
                  <a:pt x="4003486" y="0"/>
                </a:lnTo>
                <a:lnTo>
                  <a:pt x="4003486" y="1437212"/>
                </a:lnTo>
                <a:lnTo>
                  <a:pt x="0" y="1437212"/>
                </a:lnTo>
                <a:lnTo>
                  <a:pt x="0" y="0"/>
                </a:lnTo>
                <a:close/>
              </a:path>
            </a:pathLst>
          </a:custGeom>
          <a:blipFill>
            <a:blip r:embed="rId3"/>
            <a:stretch>
              <a:fillRect t="-6915"/>
            </a:stretch>
          </a:blipFill>
        </p:spPr>
        <p:txBody>
          <a:bodyPr/>
          <a:lstStyle/>
          <a:p>
            <a:endParaRPr lang="en-AU"/>
          </a:p>
        </p:txBody>
      </p:sp>
      <p:sp>
        <p:nvSpPr>
          <p:cNvPr id="4" name="Freeform 4"/>
          <p:cNvSpPr/>
          <p:nvPr/>
        </p:nvSpPr>
        <p:spPr>
          <a:xfrm>
            <a:off x="5158776" y="8026912"/>
            <a:ext cx="3081537" cy="1215006"/>
          </a:xfrm>
          <a:custGeom>
            <a:avLst/>
            <a:gdLst/>
            <a:ahLst/>
            <a:cxnLst/>
            <a:rect l="l" t="t" r="r" b="b"/>
            <a:pathLst>
              <a:path w="3081537" h="1215006">
                <a:moveTo>
                  <a:pt x="0" y="0"/>
                </a:moveTo>
                <a:lnTo>
                  <a:pt x="3081537" y="0"/>
                </a:lnTo>
                <a:lnTo>
                  <a:pt x="3081537" y="1215006"/>
                </a:lnTo>
                <a:lnTo>
                  <a:pt x="0" y="1215006"/>
                </a:lnTo>
                <a:lnTo>
                  <a:pt x="0" y="0"/>
                </a:lnTo>
                <a:close/>
              </a:path>
            </a:pathLst>
          </a:custGeom>
          <a:blipFill>
            <a:blip r:embed="rId4"/>
            <a:stretch>
              <a:fillRect/>
            </a:stretch>
          </a:blipFill>
        </p:spPr>
        <p:txBody>
          <a:bodyPr/>
          <a:lstStyle/>
          <a:p>
            <a:endParaRPr lang="en-AU"/>
          </a:p>
        </p:txBody>
      </p:sp>
      <p:sp>
        <p:nvSpPr>
          <p:cNvPr id="5" name="Freeform 5"/>
          <p:cNvSpPr/>
          <p:nvPr/>
        </p:nvSpPr>
        <p:spPr>
          <a:xfrm>
            <a:off x="10653502" y="644523"/>
            <a:ext cx="9851775" cy="8997955"/>
          </a:xfrm>
          <a:custGeom>
            <a:avLst/>
            <a:gdLst/>
            <a:ahLst/>
            <a:cxnLst/>
            <a:rect l="l" t="t" r="r" b="b"/>
            <a:pathLst>
              <a:path w="9851775" h="8997955">
                <a:moveTo>
                  <a:pt x="0" y="0"/>
                </a:moveTo>
                <a:lnTo>
                  <a:pt x="9851775" y="0"/>
                </a:lnTo>
                <a:lnTo>
                  <a:pt x="9851775" y="8997954"/>
                </a:lnTo>
                <a:lnTo>
                  <a:pt x="0" y="89979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grpSp>
        <p:nvGrpSpPr>
          <p:cNvPr id="6" name="Group 6"/>
          <p:cNvGrpSpPr/>
          <p:nvPr/>
        </p:nvGrpSpPr>
        <p:grpSpPr>
          <a:xfrm>
            <a:off x="9991357" y="479930"/>
            <a:ext cx="2078610" cy="2078610"/>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00"/>
            </a:solidFill>
          </p:spPr>
          <p:txBody>
            <a:bodyPr/>
            <a:lstStyle/>
            <a:p>
              <a:endParaRPr lang="en-AU"/>
            </a:p>
          </p:txBody>
        </p:sp>
        <p:sp>
          <p:nvSpPr>
            <p:cNvPr id="8" name="TextBox 8"/>
            <p:cNvSpPr txBox="1"/>
            <p:nvPr/>
          </p:nvSpPr>
          <p:spPr>
            <a:xfrm>
              <a:off x="76200" y="76200"/>
              <a:ext cx="660400" cy="660400"/>
            </a:xfrm>
            <a:prstGeom prst="rect">
              <a:avLst/>
            </a:prstGeom>
          </p:spPr>
          <p:txBody>
            <a:bodyPr lIns="50800" tIns="50800" rIns="50800" bIns="50800" rtlCol="0" anchor="ctr"/>
            <a:lstStyle/>
            <a:p>
              <a:pPr algn="ctr">
                <a:lnSpc>
                  <a:spcPts val="2749"/>
                </a:lnSpc>
              </a:pPr>
              <a:endParaRPr/>
            </a:p>
          </p:txBody>
        </p:sp>
      </p:grpSp>
      <p:grpSp>
        <p:nvGrpSpPr>
          <p:cNvPr id="9" name="Group 9"/>
          <p:cNvGrpSpPr/>
          <p:nvPr/>
        </p:nvGrpSpPr>
        <p:grpSpPr>
          <a:xfrm>
            <a:off x="9104451" y="-242383"/>
            <a:ext cx="886905" cy="886905"/>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6F217"/>
            </a:solidFill>
          </p:spPr>
          <p:txBody>
            <a:bodyPr/>
            <a:lstStyle/>
            <a:p>
              <a:endParaRPr lang="en-AU"/>
            </a:p>
          </p:txBody>
        </p:sp>
        <p:sp>
          <p:nvSpPr>
            <p:cNvPr id="11" name="TextBox 11"/>
            <p:cNvSpPr txBox="1"/>
            <p:nvPr/>
          </p:nvSpPr>
          <p:spPr>
            <a:xfrm>
              <a:off x="76200" y="76200"/>
              <a:ext cx="660400" cy="660400"/>
            </a:xfrm>
            <a:prstGeom prst="rect">
              <a:avLst/>
            </a:prstGeom>
          </p:spPr>
          <p:txBody>
            <a:bodyPr lIns="50800" tIns="50800" rIns="50800" bIns="50800" rtlCol="0" anchor="ctr"/>
            <a:lstStyle/>
            <a:p>
              <a:pPr algn="ctr">
                <a:lnSpc>
                  <a:spcPts val="2749"/>
                </a:lnSpc>
              </a:pPr>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6607231" y="14945"/>
            <a:ext cx="1680769" cy="1378985"/>
          </a:xfrm>
          <a:custGeom>
            <a:avLst/>
            <a:gdLst/>
            <a:ahLst/>
            <a:cxnLst/>
            <a:rect l="l" t="t" r="r" b="b"/>
            <a:pathLst>
              <a:path w="1680769" h="1378985">
                <a:moveTo>
                  <a:pt x="0" y="0"/>
                </a:moveTo>
                <a:lnTo>
                  <a:pt x="1680769" y="0"/>
                </a:lnTo>
                <a:lnTo>
                  <a:pt x="1680769" y="1378986"/>
                </a:lnTo>
                <a:lnTo>
                  <a:pt x="0" y="1378986"/>
                </a:lnTo>
                <a:lnTo>
                  <a:pt x="0" y="0"/>
                </a:lnTo>
                <a:close/>
              </a:path>
            </a:pathLst>
          </a:custGeom>
          <a:blipFill>
            <a:blip r:embed="rId3"/>
            <a:stretch>
              <a:fillRect/>
            </a:stretch>
          </a:blipFill>
        </p:spPr>
        <p:txBody>
          <a:bodyPr/>
          <a:lstStyle/>
          <a:p>
            <a:endParaRPr lang="en-AU"/>
          </a:p>
        </p:txBody>
      </p:sp>
      <p:grpSp>
        <p:nvGrpSpPr>
          <p:cNvPr id="3" name="Group 3"/>
          <p:cNvGrpSpPr/>
          <p:nvPr/>
        </p:nvGrpSpPr>
        <p:grpSpPr>
          <a:xfrm>
            <a:off x="1702528" y="1526445"/>
            <a:ext cx="3617055" cy="3617055"/>
            <a:chOff x="0" y="0"/>
            <a:chExt cx="812800" cy="812800"/>
          </a:xfrm>
        </p:grpSpPr>
        <p:sp>
          <p:nvSpPr>
            <p:cNvPr id="4" name="Freeform 4"/>
            <p:cNvSpPr/>
            <p:nvPr/>
          </p:nvSpPr>
          <p:spPr>
            <a:xfrm>
              <a:off x="0" y="0"/>
              <a:ext cx="812800" cy="812800"/>
            </a:xfrm>
            <a:custGeom>
              <a:avLst/>
              <a:gdLst/>
              <a:ahLst/>
              <a:cxnLst/>
              <a:rect l="l" t="t" r="r" b="b"/>
              <a:pathLst>
                <a:path w="812800" h="812800">
                  <a:moveTo>
                    <a:pt x="49229" y="0"/>
                  </a:moveTo>
                  <a:lnTo>
                    <a:pt x="763571" y="0"/>
                  </a:lnTo>
                  <a:cubicBezTo>
                    <a:pt x="776627" y="0"/>
                    <a:pt x="789149" y="5187"/>
                    <a:pt x="798381" y="14419"/>
                  </a:cubicBezTo>
                  <a:cubicBezTo>
                    <a:pt x="807613" y="23651"/>
                    <a:pt x="812800" y="36173"/>
                    <a:pt x="812800" y="49229"/>
                  </a:cubicBezTo>
                  <a:lnTo>
                    <a:pt x="812800" y="763571"/>
                  </a:lnTo>
                  <a:cubicBezTo>
                    <a:pt x="812800" y="776627"/>
                    <a:pt x="807613" y="789149"/>
                    <a:pt x="798381" y="798381"/>
                  </a:cubicBezTo>
                  <a:cubicBezTo>
                    <a:pt x="789149" y="807613"/>
                    <a:pt x="776627" y="812800"/>
                    <a:pt x="763571" y="812800"/>
                  </a:cubicBezTo>
                  <a:lnTo>
                    <a:pt x="49229" y="812800"/>
                  </a:lnTo>
                  <a:cubicBezTo>
                    <a:pt x="36173" y="812800"/>
                    <a:pt x="23651" y="807613"/>
                    <a:pt x="14419" y="798381"/>
                  </a:cubicBezTo>
                  <a:cubicBezTo>
                    <a:pt x="5187" y="789149"/>
                    <a:pt x="0" y="776627"/>
                    <a:pt x="0" y="763571"/>
                  </a:cubicBezTo>
                  <a:lnTo>
                    <a:pt x="0" y="49229"/>
                  </a:lnTo>
                  <a:cubicBezTo>
                    <a:pt x="0" y="36173"/>
                    <a:pt x="5187" y="23651"/>
                    <a:pt x="14419" y="14419"/>
                  </a:cubicBezTo>
                  <a:cubicBezTo>
                    <a:pt x="23651" y="5187"/>
                    <a:pt x="36173" y="0"/>
                    <a:pt x="49229" y="0"/>
                  </a:cubicBezTo>
                  <a:close/>
                </a:path>
              </a:pathLst>
            </a:custGeom>
            <a:blipFill>
              <a:blip r:embed="rId4"/>
              <a:stretch>
                <a:fillRect t="-16747" b="-16747"/>
              </a:stretch>
            </a:blipFill>
          </p:spPr>
          <p:txBody>
            <a:bodyPr/>
            <a:lstStyle/>
            <a:p>
              <a:endParaRPr lang="en-AU"/>
            </a:p>
          </p:txBody>
        </p:sp>
      </p:grpSp>
      <p:sp>
        <p:nvSpPr>
          <p:cNvPr id="5" name="TextBox 5"/>
          <p:cNvSpPr txBox="1"/>
          <p:nvPr/>
        </p:nvSpPr>
        <p:spPr>
          <a:xfrm rot="-5400000">
            <a:off x="-3818677" y="4716316"/>
            <a:ext cx="9166757" cy="1143000"/>
          </a:xfrm>
          <a:prstGeom prst="rect">
            <a:avLst/>
          </a:prstGeom>
        </p:spPr>
        <p:txBody>
          <a:bodyPr lIns="0" tIns="0" rIns="0" bIns="0" rtlCol="0" anchor="t">
            <a:spAutoFit/>
          </a:bodyPr>
          <a:lstStyle/>
          <a:p>
            <a:pPr algn="l">
              <a:lnSpc>
                <a:spcPts val="8250"/>
              </a:lnSpc>
            </a:pPr>
            <a:r>
              <a:rPr lang="en-US" sz="7500" b="1">
                <a:solidFill>
                  <a:srgbClr val="00ADED"/>
                </a:solidFill>
                <a:latin typeface="Poppins Bold"/>
                <a:ea typeface="Poppins Bold"/>
                <a:cs typeface="Poppins Bold"/>
                <a:sym typeface="Poppins Bold"/>
              </a:rPr>
              <a:t>WHAT CAN I DO???</a:t>
            </a:r>
          </a:p>
        </p:txBody>
      </p:sp>
      <p:grpSp>
        <p:nvGrpSpPr>
          <p:cNvPr id="6" name="Group 6"/>
          <p:cNvGrpSpPr/>
          <p:nvPr/>
        </p:nvGrpSpPr>
        <p:grpSpPr>
          <a:xfrm>
            <a:off x="1702528" y="6105052"/>
            <a:ext cx="3617055" cy="3617055"/>
            <a:chOff x="0" y="0"/>
            <a:chExt cx="812800" cy="812800"/>
          </a:xfrm>
        </p:grpSpPr>
        <p:sp>
          <p:nvSpPr>
            <p:cNvPr id="7" name="Freeform 7"/>
            <p:cNvSpPr/>
            <p:nvPr/>
          </p:nvSpPr>
          <p:spPr>
            <a:xfrm>
              <a:off x="0" y="0"/>
              <a:ext cx="812800" cy="812800"/>
            </a:xfrm>
            <a:custGeom>
              <a:avLst/>
              <a:gdLst/>
              <a:ahLst/>
              <a:cxnLst/>
              <a:rect l="l" t="t" r="r" b="b"/>
              <a:pathLst>
                <a:path w="812800" h="812800">
                  <a:moveTo>
                    <a:pt x="49229" y="0"/>
                  </a:moveTo>
                  <a:lnTo>
                    <a:pt x="763571" y="0"/>
                  </a:lnTo>
                  <a:cubicBezTo>
                    <a:pt x="776627" y="0"/>
                    <a:pt x="789149" y="5187"/>
                    <a:pt x="798381" y="14419"/>
                  </a:cubicBezTo>
                  <a:cubicBezTo>
                    <a:pt x="807613" y="23651"/>
                    <a:pt x="812800" y="36173"/>
                    <a:pt x="812800" y="49229"/>
                  </a:cubicBezTo>
                  <a:lnTo>
                    <a:pt x="812800" y="763571"/>
                  </a:lnTo>
                  <a:cubicBezTo>
                    <a:pt x="812800" y="776627"/>
                    <a:pt x="807613" y="789149"/>
                    <a:pt x="798381" y="798381"/>
                  </a:cubicBezTo>
                  <a:cubicBezTo>
                    <a:pt x="789149" y="807613"/>
                    <a:pt x="776627" y="812800"/>
                    <a:pt x="763571" y="812800"/>
                  </a:cubicBezTo>
                  <a:lnTo>
                    <a:pt x="49229" y="812800"/>
                  </a:lnTo>
                  <a:cubicBezTo>
                    <a:pt x="36173" y="812800"/>
                    <a:pt x="23651" y="807613"/>
                    <a:pt x="14419" y="798381"/>
                  </a:cubicBezTo>
                  <a:cubicBezTo>
                    <a:pt x="5187" y="789149"/>
                    <a:pt x="0" y="776627"/>
                    <a:pt x="0" y="763571"/>
                  </a:cubicBezTo>
                  <a:lnTo>
                    <a:pt x="0" y="49229"/>
                  </a:lnTo>
                  <a:cubicBezTo>
                    <a:pt x="0" y="36173"/>
                    <a:pt x="5187" y="23651"/>
                    <a:pt x="14419" y="14419"/>
                  </a:cubicBezTo>
                  <a:cubicBezTo>
                    <a:pt x="23651" y="5187"/>
                    <a:pt x="36173" y="0"/>
                    <a:pt x="49229" y="0"/>
                  </a:cubicBezTo>
                  <a:close/>
                </a:path>
              </a:pathLst>
            </a:custGeom>
            <a:blipFill>
              <a:blip r:embed="rId5"/>
              <a:stretch>
                <a:fillRect l="-57421" r="-57421"/>
              </a:stretch>
            </a:blipFill>
          </p:spPr>
          <p:txBody>
            <a:bodyPr/>
            <a:lstStyle/>
            <a:p>
              <a:endParaRPr lang="en-AU"/>
            </a:p>
          </p:txBody>
        </p:sp>
      </p:grpSp>
      <p:grpSp>
        <p:nvGrpSpPr>
          <p:cNvPr id="8" name="Group 8"/>
          <p:cNvGrpSpPr/>
          <p:nvPr/>
        </p:nvGrpSpPr>
        <p:grpSpPr>
          <a:xfrm>
            <a:off x="5681533" y="1526445"/>
            <a:ext cx="3617055" cy="3617055"/>
            <a:chOff x="0" y="0"/>
            <a:chExt cx="812800" cy="812800"/>
          </a:xfrm>
        </p:grpSpPr>
        <p:sp>
          <p:nvSpPr>
            <p:cNvPr id="9" name="Freeform 9"/>
            <p:cNvSpPr/>
            <p:nvPr/>
          </p:nvSpPr>
          <p:spPr>
            <a:xfrm>
              <a:off x="0" y="0"/>
              <a:ext cx="812800" cy="812800"/>
            </a:xfrm>
            <a:custGeom>
              <a:avLst/>
              <a:gdLst/>
              <a:ahLst/>
              <a:cxnLst/>
              <a:rect l="l" t="t" r="r" b="b"/>
              <a:pathLst>
                <a:path w="812800" h="812800">
                  <a:moveTo>
                    <a:pt x="49229" y="0"/>
                  </a:moveTo>
                  <a:lnTo>
                    <a:pt x="763571" y="0"/>
                  </a:lnTo>
                  <a:cubicBezTo>
                    <a:pt x="776627" y="0"/>
                    <a:pt x="789149" y="5187"/>
                    <a:pt x="798381" y="14419"/>
                  </a:cubicBezTo>
                  <a:cubicBezTo>
                    <a:pt x="807613" y="23651"/>
                    <a:pt x="812800" y="36173"/>
                    <a:pt x="812800" y="49229"/>
                  </a:cubicBezTo>
                  <a:lnTo>
                    <a:pt x="812800" y="763571"/>
                  </a:lnTo>
                  <a:cubicBezTo>
                    <a:pt x="812800" y="776627"/>
                    <a:pt x="807613" y="789149"/>
                    <a:pt x="798381" y="798381"/>
                  </a:cubicBezTo>
                  <a:cubicBezTo>
                    <a:pt x="789149" y="807613"/>
                    <a:pt x="776627" y="812800"/>
                    <a:pt x="763571" y="812800"/>
                  </a:cubicBezTo>
                  <a:lnTo>
                    <a:pt x="49229" y="812800"/>
                  </a:lnTo>
                  <a:cubicBezTo>
                    <a:pt x="36173" y="812800"/>
                    <a:pt x="23651" y="807613"/>
                    <a:pt x="14419" y="798381"/>
                  </a:cubicBezTo>
                  <a:cubicBezTo>
                    <a:pt x="5187" y="789149"/>
                    <a:pt x="0" y="776627"/>
                    <a:pt x="0" y="763571"/>
                  </a:cubicBezTo>
                  <a:lnTo>
                    <a:pt x="0" y="49229"/>
                  </a:lnTo>
                  <a:cubicBezTo>
                    <a:pt x="0" y="36173"/>
                    <a:pt x="5187" y="23651"/>
                    <a:pt x="14419" y="14419"/>
                  </a:cubicBezTo>
                  <a:cubicBezTo>
                    <a:pt x="23651" y="5187"/>
                    <a:pt x="36173" y="0"/>
                    <a:pt x="49229" y="0"/>
                  </a:cubicBezTo>
                  <a:close/>
                </a:path>
              </a:pathLst>
            </a:custGeom>
            <a:blipFill>
              <a:blip r:embed="rId6"/>
              <a:stretch>
                <a:fillRect l="-16747" r="-16747"/>
              </a:stretch>
            </a:blipFill>
          </p:spPr>
          <p:txBody>
            <a:bodyPr/>
            <a:lstStyle/>
            <a:p>
              <a:endParaRPr lang="en-AU"/>
            </a:p>
          </p:txBody>
        </p:sp>
      </p:grpSp>
      <p:grpSp>
        <p:nvGrpSpPr>
          <p:cNvPr id="10" name="Group 10"/>
          <p:cNvGrpSpPr/>
          <p:nvPr/>
        </p:nvGrpSpPr>
        <p:grpSpPr>
          <a:xfrm>
            <a:off x="13639542" y="1526445"/>
            <a:ext cx="3617055" cy="3617055"/>
            <a:chOff x="0" y="0"/>
            <a:chExt cx="812800" cy="812800"/>
          </a:xfrm>
        </p:grpSpPr>
        <p:sp>
          <p:nvSpPr>
            <p:cNvPr id="11" name="Freeform 11"/>
            <p:cNvSpPr/>
            <p:nvPr/>
          </p:nvSpPr>
          <p:spPr>
            <a:xfrm>
              <a:off x="0" y="0"/>
              <a:ext cx="812800" cy="812800"/>
            </a:xfrm>
            <a:custGeom>
              <a:avLst/>
              <a:gdLst/>
              <a:ahLst/>
              <a:cxnLst/>
              <a:rect l="l" t="t" r="r" b="b"/>
              <a:pathLst>
                <a:path w="812800" h="812800">
                  <a:moveTo>
                    <a:pt x="49229" y="0"/>
                  </a:moveTo>
                  <a:lnTo>
                    <a:pt x="763571" y="0"/>
                  </a:lnTo>
                  <a:cubicBezTo>
                    <a:pt x="776627" y="0"/>
                    <a:pt x="789149" y="5187"/>
                    <a:pt x="798381" y="14419"/>
                  </a:cubicBezTo>
                  <a:cubicBezTo>
                    <a:pt x="807613" y="23651"/>
                    <a:pt x="812800" y="36173"/>
                    <a:pt x="812800" y="49229"/>
                  </a:cubicBezTo>
                  <a:lnTo>
                    <a:pt x="812800" y="763571"/>
                  </a:lnTo>
                  <a:cubicBezTo>
                    <a:pt x="812800" y="776627"/>
                    <a:pt x="807613" y="789149"/>
                    <a:pt x="798381" y="798381"/>
                  </a:cubicBezTo>
                  <a:cubicBezTo>
                    <a:pt x="789149" y="807613"/>
                    <a:pt x="776627" y="812800"/>
                    <a:pt x="763571" y="812800"/>
                  </a:cubicBezTo>
                  <a:lnTo>
                    <a:pt x="49229" y="812800"/>
                  </a:lnTo>
                  <a:cubicBezTo>
                    <a:pt x="36173" y="812800"/>
                    <a:pt x="23651" y="807613"/>
                    <a:pt x="14419" y="798381"/>
                  </a:cubicBezTo>
                  <a:cubicBezTo>
                    <a:pt x="5187" y="789149"/>
                    <a:pt x="0" y="776627"/>
                    <a:pt x="0" y="763571"/>
                  </a:cubicBezTo>
                  <a:lnTo>
                    <a:pt x="0" y="49229"/>
                  </a:lnTo>
                  <a:cubicBezTo>
                    <a:pt x="0" y="36173"/>
                    <a:pt x="5187" y="23651"/>
                    <a:pt x="14419" y="14419"/>
                  </a:cubicBezTo>
                  <a:cubicBezTo>
                    <a:pt x="23651" y="5187"/>
                    <a:pt x="36173" y="0"/>
                    <a:pt x="49229" y="0"/>
                  </a:cubicBezTo>
                  <a:close/>
                </a:path>
              </a:pathLst>
            </a:custGeom>
            <a:blipFill>
              <a:blip r:embed="rId7"/>
              <a:stretch>
                <a:fillRect l="-25136" r="-25136"/>
              </a:stretch>
            </a:blipFill>
          </p:spPr>
          <p:txBody>
            <a:bodyPr/>
            <a:lstStyle/>
            <a:p>
              <a:endParaRPr lang="en-AU"/>
            </a:p>
          </p:txBody>
        </p:sp>
      </p:grpSp>
      <p:grpSp>
        <p:nvGrpSpPr>
          <p:cNvPr id="12" name="Group 12"/>
          <p:cNvGrpSpPr/>
          <p:nvPr/>
        </p:nvGrpSpPr>
        <p:grpSpPr>
          <a:xfrm>
            <a:off x="5681533" y="6105052"/>
            <a:ext cx="3617055" cy="3617055"/>
            <a:chOff x="0" y="0"/>
            <a:chExt cx="812800" cy="812800"/>
          </a:xfrm>
        </p:grpSpPr>
        <p:sp>
          <p:nvSpPr>
            <p:cNvPr id="13" name="Freeform 13"/>
            <p:cNvSpPr/>
            <p:nvPr/>
          </p:nvSpPr>
          <p:spPr>
            <a:xfrm>
              <a:off x="0" y="0"/>
              <a:ext cx="812800" cy="812800"/>
            </a:xfrm>
            <a:custGeom>
              <a:avLst/>
              <a:gdLst/>
              <a:ahLst/>
              <a:cxnLst/>
              <a:rect l="l" t="t" r="r" b="b"/>
              <a:pathLst>
                <a:path w="812800" h="812800">
                  <a:moveTo>
                    <a:pt x="49229" y="0"/>
                  </a:moveTo>
                  <a:lnTo>
                    <a:pt x="763571" y="0"/>
                  </a:lnTo>
                  <a:cubicBezTo>
                    <a:pt x="776627" y="0"/>
                    <a:pt x="789149" y="5187"/>
                    <a:pt x="798381" y="14419"/>
                  </a:cubicBezTo>
                  <a:cubicBezTo>
                    <a:pt x="807613" y="23651"/>
                    <a:pt x="812800" y="36173"/>
                    <a:pt x="812800" y="49229"/>
                  </a:cubicBezTo>
                  <a:lnTo>
                    <a:pt x="812800" y="763571"/>
                  </a:lnTo>
                  <a:cubicBezTo>
                    <a:pt x="812800" y="776627"/>
                    <a:pt x="807613" y="789149"/>
                    <a:pt x="798381" y="798381"/>
                  </a:cubicBezTo>
                  <a:cubicBezTo>
                    <a:pt x="789149" y="807613"/>
                    <a:pt x="776627" y="812800"/>
                    <a:pt x="763571" y="812800"/>
                  </a:cubicBezTo>
                  <a:lnTo>
                    <a:pt x="49229" y="812800"/>
                  </a:lnTo>
                  <a:cubicBezTo>
                    <a:pt x="36173" y="812800"/>
                    <a:pt x="23651" y="807613"/>
                    <a:pt x="14419" y="798381"/>
                  </a:cubicBezTo>
                  <a:cubicBezTo>
                    <a:pt x="5187" y="789149"/>
                    <a:pt x="0" y="776627"/>
                    <a:pt x="0" y="763571"/>
                  </a:cubicBezTo>
                  <a:lnTo>
                    <a:pt x="0" y="49229"/>
                  </a:lnTo>
                  <a:cubicBezTo>
                    <a:pt x="0" y="36173"/>
                    <a:pt x="5187" y="23651"/>
                    <a:pt x="14419" y="14419"/>
                  </a:cubicBezTo>
                  <a:cubicBezTo>
                    <a:pt x="23651" y="5187"/>
                    <a:pt x="36173" y="0"/>
                    <a:pt x="49229" y="0"/>
                  </a:cubicBezTo>
                  <a:close/>
                </a:path>
              </a:pathLst>
            </a:custGeom>
            <a:blipFill>
              <a:blip r:embed="rId8"/>
              <a:stretch>
                <a:fillRect t="-16747" b="-16747"/>
              </a:stretch>
            </a:blipFill>
          </p:spPr>
          <p:txBody>
            <a:bodyPr/>
            <a:lstStyle/>
            <a:p>
              <a:endParaRPr lang="en-AU"/>
            </a:p>
          </p:txBody>
        </p:sp>
      </p:grpSp>
      <p:grpSp>
        <p:nvGrpSpPr>
          <p:cNvPr id="14" name="Group 14"/>
          <p:cNvGrpSpPr/>
          <p:nvPr/>
        </p:nvGrpSpPr>
        <p:grpSpPr>
          <a:xfrm>
            <a:off x="9660537" y="6105052"/>
            <a:ext cx="3617055" cy="3617055"/>
            <a:chOff x="0" y="0"/>
            <a:chExt cx="812800" cy="812800"/>
          </a:xfrm>
        </p:grpSpPr>
        <p:sp>
          <p:nvSpPr>
            <p:cNvPr id="15" name="Freeform 15"/>
            <p:cNvSpPr/>
            <p:nvPr/>
          </p:nvSpPr>
          <p:spPr>
            <a:xfrm>
              <a:off x="0" y="0"/>
              <a:ext cx="812800" cy="812800"/>
            </a:xfrm>
            <a:custGeom>
              <a:avLst/>
              <a:gdLst/>
              <a:ahLst/>
              <a:cxnLst/>
              <a:rect l="l" t="t" r="r" b="b"/>
              <a:pathLst>
                <a:path w="812800" h="812800">
                  <a:moveTo>
                    <a:pt x="49229" y="0"/>
                  </a:moveTo>
                  <a:lnTo>
                    <a:pt x="763571" y="0"/>
                  </a:lnTo>
                  <a:cubicBezTo>
                    <a:pt x="776627" y="0"/>
                    <a:pt x="789149" y="5187"/>
                    <a:pt x="798381" y="14419"/>
                  </a:cubicBezTo>
                  <a:cubicBezTo>
                    <a:pt x="807613" y="23651"/>
                    <a:pt x="812800" y="36173"/>
                    <a:pt x="812800" y="49229"/>
                  </a:cubicBezTo>
                  <a:lnTo>
                    <a:pt x="812800" y="763571"/>
                  </a:lnTo>
                  <a:cubicBezTo>
                    <a:pt x="812800" y="776627"/>
                    <a:pt x="807613" y="789149"/>
                    <a:pt x="798381" y="798381"/>
                  </a:cubicBezTo>
                  <a:cubicBezTo>
                    <a:pt x="789149" y="807613"/>
                    <a:pt x="776627" y="812800"/>
                    <a:pt x="763571" y="812800"/>
                  </a:cubicBezTo>
                  <a:lnTo>
                    <a:pt x="49229" y="812800"/>
                  </a:lnTo>
                  <a:cubicBezTo>
                    <a:pt x="36173" y="812800"/>
                    <a:pt x="23651" y="807613"/>
                    <a:pt x="14419" y="798381"/>
                  </a:cubicBezTo>
                  <a:cubicBezTo>
                    <a:pt x="5187" y="789149"/>
                    <a:pt x="0" y="776627"/>
                    <a:pt x="0" y="763571"/>
                  </a:cubicBezTo>
                  <a:lnTo>
                    <a:pt x="0" y="49229"/>
                  </a:lnTo>
                  <a:cubicBezTo>
                    <a:pt x="0" y="36173"/>
                    <a:pt x="5187" y="23651"/>
                    <a:pt x="14419" y="14419"/>
                  </a:cubicBezTo>
                  <a:cubicBezTo>
                    <a:pt x="23651" y="5187"/>
                    <a:pt x="36173" y="0"/>
                    <a:pt x="49229" y="0"/>
                  </a:cubicBezTo>
                  <a:close/>
                </a:path>
              </a:pathLst>
            </a:custGeom>
            <a:blipFill>
              <a:blip r:embed="rId9"/>
              <a:stretch>
                <a:fillRect r="-33495"/>
              </a:stretch>
            </a:blipFill>
          </p:spPr>
          <p:txBody>
            <a:bodyPr/>
            <a:lstStyle/>
            <a:p>
              <a:endParaRPr lang="en-AU"/>
            </a:p>
          </p:txBody>
        </p:sp>
      </p:grpSp>
      <p:grpSp>
        <p:nvGrpSpPr>
          <p:cNvPr id="16" name="Group 16"/>
          <p:cNvGrpSpPr/>
          <p:nvPr/>
        </p:nvGrpSpPr>
        <p:grpSpPr>
          <a:xfrm>
            <a:off x="9660537" y="1526445"/>
            <a:ext cx="3617055" cy="3617055"/>
            <a:chOff x="0" y="0"/>
            <a:chExt cx="812800" cy="812800"/>
          </a:xfrm>
        </p:grpSpPr>
        <p:sp>
          <p:nvSpPr>
            <p:cNvPr id="17" name="Freeform 17"/>
            <p:cNvSpPr/>
            <p:nvPr/>
          </p:nvSpPr>
          <p:spPr>
            <a:xfrm>
              <a:off x="0" y="0"/>
              <a:ext cx="812800" cy="812800"/>
            </a:xfrm>
            <a:custGeom>
              <a:avLst/>
              <a:gdLst/>
              <a:ahLst/>
              <a:cxnLst/>
              <a:rect l="l" t="t" r="r" b="b"/>
              <a:pathLst>
                <a:path w="812800" h="812800">
                  <a:moveTo>
                    <a:pt x="49229" y="0"/>
                  </a:moveTo>
                  <a:lnTo>
                    <a:pt x="763571" y="0"/>
                  </a:lnTo>
                  <a:cubicBezTo>
                    <a:pt x="776627" y="0"/>
                    <a:pt x="789149" y="5187"/>
                    <a:pt x="798381" y="14419"/>
                  </a:cubicBezTo>
                  <a:cubicBezTo>
                    <a:pt x="807613" y="23651"/>
                    <a:pt x="812800" y="36173"/>
                    <a:pt x="812800" y="49229"/>
                  </a:cubicBezTo>
                  <a:lnTo>
                    <a:pt x="812800" y="763571"/>
                  </a:lnTo>
                  <a:cubicBezTo>
                    <a:pt x="812800" y="776627"/>
                    <a:pt x="807613" y="789149"/>
                    <a:pt x="798381" y="798381"/>
                  </a:cubicBezTo>
                  <a:cubicBezTo>
                    <a:pt x="789149" y="807613"/>
                    <a:pt x="776627" y="812800"/>
                    <a:pt x="763571" y="812800"/>
                  </a:cubicBezTo>
                  <a:lnTo>
                    <a:pt x="49229" y="812800"/>
                  </a:lnTo>
                  <a:cubicBezTo>
                    <a:pt x="36173" y="812800"/>
                    <a:pt x="23651" y="807613"/>
                    <a:pt x="14419" y="798381"/>
                  </a:cubicBezTo>
                  <a:cubicBezTo>
                    <a:pt x="5187" y="789149"/>
                    <a:pt x="0" y="776627"/>
                    <a:pt x="0" y="763571"/>
                  </a:cubicBezTo>
                  <a:lnTo>
                    <a:pt x="0" y="49229"/>
                  </a:lnTo>
                  <a:cubicBezTo>
                    <a:pt x="0" y="36173"/>
                    <a:pt x="5187" y="23651"/>
                    <a:pt x="14419" y="14419"/>
                  </a:cubicBezTo>
                  <a:cubicBezTo>
                    <a:pt x="23651" y="5187"/>
                    <a:pt x="36173" y="0"/>
                    <a:pt x="49229" y="0"/>
                  </a:cubicBezTo>
                  <a:close/>
                </a:path>
              </a:pathLst>
            </a:custGeom>
            <a:blipFill>
              <a:blip r:embed="rId10"/>
              <a:stretch>
                <a:fillRect t="-15296" b="-18198"/>
              </a:stretch>
            </a:blipFill>
          </p:spPr>
          <p:txBody>
            <a:bodyPr/>
            <a:lstStyle/>
            <a:p>
              <a:endParaRPr lang="en-AU"/>
            </a:p>
          </p:txBody>
        </p:sp>
      </p:grpSp>
      <p:grpSp>
        <p:nvGrpSpPr>
          <p:cNvPr id="18" name="Group 18"/>
          <p:cNvGrpSpPr/>
          <p:nvPr/>
        </p:nvGrpSpPr>
        <p:grpSpPr>
          <a:xfrm>
            <a:off x="13639542" y="6105052"/>
            <a:ext cx="3617055" cy="3617055"/>
            <a:chOff x="0" y="0"/>
            <a:chExt cx="812800" cy="812800"/>
          </a:xfrm>
        </p:grpSpPr>
        <p:sp>
          <p:nvSpPr>
            <p:cNvPr id="19" name="Freeform 19"/>
            <p:cNvSpPr/>
            <p:nvPr/>
          </p:nvSpPr>
          <p:spPr>
            <a:xfrm>
              <a:off x="0" y="0"/>
              <a:ext cx="812800" cy="812800"/>
            </a:xfrm>
            <a:custGeom>
              <a:avLst/>
              <a:gdLst/>
              <a:ahLst/>
              <a:cxnLst/>
              <a:rect l="l" t="t" r="r" b="b"/>
              <a:pathLst>
                <a:path w="812800" h="812800">
                  <a:moveTo>
                    <a:pt x="49229" y="0"/>
                  </a:moveTo>
                  <a:lnTo>
                    <a:pt x="763571" y="0"/>
                  </a:lnTo>
                  <a:cubicBezTo>
                    <a:pt x="776627" y="0"/>
                    <a:pt x="789149" y="5187"/>
                    <a:pt x="798381" y="14419"/>
                  </a:cubicBezTo>
                  <a:cubicBezTo>
                    <a:pt x="807613" y="23651"/>
                    <a:pt x="812800" y="36173"/>
                    <a:pt x="812800" y="49229"/>
                  </a:cubicBezTo>
                  <a:lnTo>
                    <a:pt x="812800" y="763571"/>
                  </a:lnTo>
                  <a:cubicBezTo>
                    <a:pt x="812800" y="776627"/>
                    <a:pt x="807613" y="789149"/>
                    <a:pt x="798381" y="798381"/>
                  </a:cubicBezTo>
                  <a:cubicBezTo>
                    <a:pt x="789149" y="807613"/>
                    <a:pt x="776627" y="812800"/>
                    <a:pt x="763571" y="812800"/>
                  </a:cubicBezTo>
                  <a:lnTo>
                    <a:pt x="49229" y="812800"/>
                  </a:lnTo>
                  <a:cubicBezTo>
                    <a:pt x="36173" y="812800"/>
                    <a:pt x="23651" y="807613"/>
                    <a:pt x="14419" y="798381"/>
                  </a:cubicBezTo>
                  <a:cubicBezTo>
                    <a:pt x="5187" y="789149"/>
                    <a:pt x="0" y="776627"/>
                    <a:pt x="0" y="763571"/>
                  </a:cubicBezTo>
                  <a:lnTo>
                    <a:pt x="0" y="49229"/>
                  </a:lnTo>
                  <a:cubicBezTo>
                    <a:pt x="0" y="36173"/>
                    <a:pt x="5187" y="23651"/>
                    <a:pt x="14419" y="14419"/>
                  </a:cubicBezTo>
                  <a:cubicBezTo>
                    <a:pt x="23651" y="5187"/>
                    <a:pt x="36173" y="0"/>
                    <a:pt x="49229" y="0"/>
                  </a:cubicBezTo>
                  <a:close/>
                </a:path>
              </a:pathLst>
            </a:custGeom>
            <a:blipFill>
              <a:blip r:embed="rId11"/>
              <a:stretch>
                <a:fillRect t="-22375" b="-27897"/>
              </a:stretch>
            </a:blipFill>
          </p:spPr>
          <p:txBody>
            <a:bodyPr/>
            <a:lstStyle/>
            <a:p>
              <a:endParaRPr lang="en-AU"/>
            </a:p>
          </p:txBody>
        </p:sp>
      </p:grpSp>
      <p:sp>
        <p:nvSpPr>
          <p:cNvPr id="20" name="TextBox 20"/>
          <p:cNvSpPr txBox="1"/>
          <p:nvPr/>
        </p:nvSpPr>
        <p:spPr>
          <a:xfrm>
            <a:off x="2857202" y="840644"/>
            <a:ext cx="1307707" cy="685801"/>
          </a:xfrm>
          <a:prstGeom prst="rect">
            <a:avLst/>
          </a:prstGeom>
        </p:spPr>
        <p:txBody>
          <a:bodyPr lIns="0" tIns="0" rIns="0" bIns="0" rtlCol="0" anchor="t">
            <a:spAutoFit/>
          </a:bodyPr>
          <a:lstStyle/>
          <a:p>
            <a:pPr algn="l">
              <a:lnSpc>
                <a:spcPts val="4950"/>
              </a:lnSpc>
            </a:pPr>
            <a:r>
              <a:rPr lang="en-US" sz="4500" b="1">
                <a:solidFill>
                  <a:srgbClr val="100F0D"/>
                </a:solidFill>
                <a:latin typeface="Poppins Bold"/>
                <a:ea typeface="Poppins Bold"/>
                <a:cs typeface="Poppins Bold"/>
                <a:sym typeface="Poppins Bold"/>
              </a:rPr>
              <a:t>BEEF</a:t>
            </a:r>
          </a:p>
        </p:txBody>
      </p:sp>
      <p:sp>
        <p:nvSpPr>
          <p:cNvPr id="21" name="TextBox 21"/>
          <p:cNvSpPr txBox="1"/>
          <p:nvPr/>
        </p:nvSpPr>
        <p:spPr>
          <a:xfrm>
            <a:off x="6248281" y="840644"/>
            <a:ext cx="2483559" cy="685801"/>
          </a:xfrm>
          <a:prstGeom prst="rect">
            <a:avLst/>
          </a:prstGeom>
        </p:spPr>
        <p:txBody>
          <a:bodyPr lIns="0" tIns="0" rIns="0" bIns="0" rtlCol="0" anchor="t">
            <a:spAutoFit/>
          </a:bodyPr>
          <a:lstStyle/>
          <a:p>
            <a:pPr algn="l">
              <a:lnSpc>
                <a:spcPts val="4950"/>
              </a:lnSpc>
            </a:pPr>
            <a:r>
              <a:rPr lang="en-US" sz="4500" b="1">
                <a:solidFill>
                  <a:srgbClr val="100F0D"/>
                </a:solidFill>
                <a:latin typeface="Poppins Bold"/>
                <a:ea typeface="Poppins Bold"/>
                <a:cs typeface="Poppins Bold"/>
                <a:sym typeface="Poppins Bold"/>
              </a:rPr>
              <a:t>COTTON</a:t>
            </a:r>
          </a:p>
        </p:txBody>
      </p:sp>
      <p:sp>
        <p:nvSpPr>
          <p:cNvPr id="22" name="TextBox 22"/>
          <p:cNvSpPr txBox="1"/>
          <p:nvPr/>
        </p:nvSpPr>
        <p:spPr>
          <a:xfrm>
            <a:off x="14536413" y="840644"/>
            <a:ext cx="1823313" cy="685801"/>
          </a:xfrm>
          <a:prstGeom prst="rect">
            <a:avLst/>
          </a:prstGeom>
        </p:spPr>
        <p:txBody>
          <a:bodyPr lIns="0" tIns="0" rIns="0" bIns="0" rtlCol="0" anchor="t">
            <a:spAutoFit/>
          </a:bodyPr>
          <a:lstStyle/>
          <a:p>
            <a:pPr algn="l">
              <a:lnSpc>
                <a:spcPts val="4950"/>
              </a:lnSpc>
            </a:pPr>
            <a:r>
              <a:rPr lang="en-US" sz="4500" b="1">
                <a:solidFill>
                  <a:srgbClr val="100F0D"/>
                </a:solidFill>
                <a:latin typeface="Poppins Bold"/>
                <a:ea typeface="Poppins Bold"/>
                <a:cs typeface="Poppins Bold"/>
                <a:sym typeface="Poppins Bold"/>
              </a:rPr>
              <a:t>DAIRY</a:t>
            </a:r>
          </a:p>
        </p:txBody>
      </p:sp>
      <p:sp>
        <p:nvSpPr>
          <p:cNvPr id="23" name="TextBox 23"/>
          <p:cNvSpPr txBox="1"/>
          <p:nvPr/>
        </p:nvSpPr>
        <p:spPr>
          <a:xfrm>
            <a:off x="9939307" y="840644"/>
            <a:ext cx="3059515" cy="685801"/>
          </a:xfrm>
          <a:prstGeom prst="rect">
            <a:avLst/>
          </a:prstGeom>
        </p:spPr>
        <p:txBody>
          <a:bodyPr lIns="0" tIns="0" rIns="0" bIns="0" rtlCol="0" anchor="t">
            <a:spAutoFit/>
          </a:bodyPr>
          <a:lstStyle/>
          <a:p>
            <a:pPr algn="l">
              <a:lnSpc>
                <a:spcPts val="4950"/>
              </a:lnSpc>
            </a:pPr>
            <a:r>
              <a:rPr lang="en-US" sz="4500" b="1">
                <a:solidFill>
                  <a:srgbClr val="100F0D"/>
                </a:solidFill>
                <a:latin typeface="Poppins Bold"/>
                <a:ea typeface="Poppins Bold"/>
                <a:cs typeface="Poppins Bold"/>
                <a:sym typeface="Poppins Bold"/>
              </a:rPr>
              <a:t>CROPPING</a:t>
            </a:r>
          </a:p>
        </p:txBody>
      </p:sp>
      <p:sp>
        <p:nvSpPr>
          <p:cNvPr id="24" name="TextBox 24"/>
          <p:cNvSpPr txBox="1"/>
          <p:nvPr/>
        </p:nvSpPr>
        <p:spPr>
          <a:xfrm>
            <a:off x="1675150" y="5419251"/>
            <a:ext cx="3671811" cy="685801"/>
          </a:xfrm>
          <a:prstGeom prst="rect">
            <a:avLst/>
          </a:prstGeom>
        </p:spPr>
        <p:txBody>
          <a:bodyPr lIns="0" tIns="0" rIns="0" bIns="0" rtlCol="0" anchor="t">
            <a:spAutoFit/>
          </a:bodyPr>
          <a:lstStyle/>
          <a:p>
            <a:pPr algn="l">
              <a:lnSpc>
                <a:spcPts val="4950"/>
              </a:lnSpc>
            </a:pPr>
            <a:r>
              <a:rPr lang="en-US" sz="4500" b="1">
                <a:solidFill>
                  <a:srgbClr val="100F0D"/>
                </a:solidFill>
                <a:latin typeface="Poppins Bold"/>
                <a:ea typeface="Poppins Bold"/>
                <a:cs typeface="Poppins Bold"/>
                <a:sym typeface="Poppins Bold"/>
              </a:rPr>
              <a:t>VITICULTURE</a:t>
            </a:r>
          </a:p>
        </p:txBody>
      </p:sp>
      <p:sp>
        <p:nvSpPr>
          <p:cNvPr id="25" name="TextBox 25"/>
          <p:cNvSpPr txBox="1"/>
          <p:nvPr/>
        </p:nvSpPr>
        <p:spPr>
          <a:xfrm>
            <a:off x="6495435" y="5419251"/>
            <a:ext cx="1989250" cy="685801"/>
          </a:xfrm>
          <a:prstGeom prst="rect">
            <a:avLst/>
          </a:prstGeom>
        </p:spPr>
        <p:txBody>
          <a:bodyPr lIns="0" tIns="0" rIns="0" bIns="0" rtlCol="0" anchor="t">
            <a:spAutoFit/>
          </a:bodyPr>
          <a:lstStyle/>
          <a:p>
            <a:pPr algn="l">
              <a:lnSpc>
                <a:spcPts val="4950"/>
              </a:lnSpc>
            </a:pPr>
            <a:r>
              <a:rPr lang="en-US" sz="4500" b="1">
                <a:solidFill>
                  <a:srgbClr val="100F0D"/>
                </a:solidFill>
                <a:latin typeface="Poppins Bold"/>
                <a:ea typeface="Poppins Bold"/>
                <a:cs typeface="Poppins Bold"/>
                <a:sym typeface="Poppins Bold"/>
              </a:rPr>
              <a:t>SHEEP</a:t>
            </a:r>
          </a:p>
        </p:txBody>
      </p:sp>
      <p:sp>
        <p:nvSpPr>
          <p:cNvPr id="26" name="TextBox 26"/>
          <p:cNvSpPr txBox="1"/>
          <p:nvPr/>
        </p:nvSpPr>
        <p:spPr>
          <a:xfrm>
            <a:off x="9313686" y="5419251"/>
            <a:ext cx="4310758" cy="685801"/>
          </a:xfrm>
          <a:prstGeom prst="rect">
            <a:avLst/>
          </a:prstGeom>
        </p:spPr>
        <p:txBody>
          <a:bodyPr lIns="0" tIns="0" rIns="0" bIns="0" rtlCol="0" anchor="t">
            <a:spAutoFit/>
          </a:bodyPr>
          <a:lstStyle/>
          <a:p>
            <a:pPr algn="l">
              <a:lnSpc>
                <a:spcPts val="4950"/>
              </a:lnSpc>
            </a:pPr>
            <a:r>
              <a:rPr lang="en-US" sz="4500" b="1">
                <a:solidFill>
                  <a:srgbClr val="100F0D"/>
                </a:solidFill>
                <a:latin typeface="Poppins Bold"/>
                <a:ea typeface="Poppins Bold"/>
                <a:cs typeface="Poppins Bold"/>
                <a:sym typeface="Poppins Bold"/>
              </a:rPr>
              <a:t>HORTICULTURE</a:t>
            </a:r>
          </a:p>
        </p:txBody>
      </p:sp>
      <p:sp>
        <p:nvSpPr>
          <p:cNvPr id="27" name="TextBox 27"/>
          <p:cNvSpPr txBox="1"/>
          <p:nvPr/>
        </p:nvSpPr>
        <p:spPr>
          <a:xfrm>
            <a:off x="13939223" y="5419251"/>
            <a:ext cx="3017694" cy="685801"/>
          </a:xfrm>
          <a:prstGeom prst="rect">
            <a:avLst/>
          </a:prstGeom>
        </p:spPr>
        <p:txBody>
          <a:bodyPr lIns="0" tIns="0" rIns="0" bIns="0" rtlCol="0" anchor="t">
            <a:spAutoFit/>
          </a:bodyPr>
          <a:lstStyle/>
          <a:p>
            <a:pPr algn="l">
              <a:lnSpc>
                <a:spcPts val="4950"/>
              </a:lnSpc>
            </a:pPr>
            <a:r>
              <a:rPr lang="en-US" sz="4500" b="1">
                <a:solidFill>
                  <a:srgbClr val="100F0D"/>
                </a:solidFill>
                <a:latin typeface="Poppins Bold"/>
                <a:ea typeface="Poppins Bold"/>
                <a:cs typeface="Poppins Bold"/>
                <a:sym typeface="Poppins Bold"/>
              </a:rPr>
              <a:t>FORESTRY</a:t>
            </a:r>
          </a:p>
        </p:txBody>
      </p:sp>
      <p:sp>
        <p:nvSpPr>
          <p:cNvPr id="28" name="TextBox 28"/>
          <p:cNvSpPr txBox="1"/>
          <p:nvPr/>
        </p:nvSpPr>
        <p:spPr>
          <a:xfrm>
            <a:off x="16432301" y="9829799"/>
            <a:ext cx="1855699" cy="457201"/>
          </a:xfrm>
          <a:prstGeom prst="rect">
            <a:avLst/>
          </a:prstGeom>
        </p:spPr>
        <p:txBody>
          <a:bodyPr lIns="0" tIns="0" rIns="0" bIns="0" rtlCol="0" anchor="t">
            <a:spAutoFit/>
          </a:bodyPr>
          <a:lstStyle/>
          <a:p>
            <a:pPr algn="l">
              <a:lnSpc>
                <a:spcPts val="3300"/>
              </a:lnSpc>
            </a:pPr>
            <a:r>
              <a:rPr lang="en-US" sz="3000" b="1">
                <a:solidFill>
                  <a:srgbClr val="100F0D"/>
                </a:solidFill>
                <a:latin typeface="Poppins Bold"/>
                <a:ea typeface="Poppins Bold"/>
                <a:cs typeface="Poppins Bold"/>
                <a:sym typeface="Poppins Bold"/>
              </a:rPr>
              <a:t>+ MORE...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913189" y="147460"/>
            <a:ext cx="2217847" cy="1819630"/>
          </a:xfrm>
          <a:custGeom>
            <a:avLst/>
            <a:gdLst/>
            <a:ahLst/>
            <a:cxnLst/>
            <a:rect l="l" t="t" r="r" b="b"/>
            <a:pathLst>
              <a:path w="2217847" h="1819630">
                <a:moveTo>
                  <a:pt x="0" y="0"/>
                </a:moveTo>
                <a:lnTo>
                  <a:pt x="2217847" y="0"/>
                </a:lnTo>
                <a:lnTo>
                  <a:pt x="2217847" y="1819630"/>
                </a:lnTo>
                <a:lnTo>
                  <a:pt x="0" y="1819630"/>
                </a:lnTo>
                <a:lnTo>
                  <a:pt x="0" y="0"/>
                </a:lnTo>
                <a:close/>
              </a:path>
            </a:pathLst>
          </a:custGeom>
          <a:blipFill>
            <a:blip r:embed="rId3"/>
            <a:stretch>
              <a:fillRect/>
            </a:stretch>
          </a:blipFill>
        </p:spPr>
        <p:txBody>
          <a:bodyPr/>
          <a:lstStyle/>
          <a:p>
            <a:endParaRPr lang="en-AU"/>
          </a:p>
        </p:txBody>
      </p:sp>
      <p:sp>
        <p:nvSpPr>
          <p:cNvPr id="3" name="Freeform 3"/>
          <p:cNvSpPr/>
          <p:nvPr/>
        </p:nvSpPr>
        <p:spPr>
          <a:xfrm>
            <a:off x="4656139" y="1628775"/>
            <a:ext cx="8975722" cy="8594254"/>
          </a:xfrm>
          <a:custGeom>
            <a:avLst/>
            <a:gdLst/>
            <a:ahLst/>
            <a:cxnLst/>
            <a:rect l="l" t="t" r="r" b="b"/>
            <a:pathLst>
              <a:path w="8975722" h="8594254">
                <a:moveTo>
                  <a:pt x="0" y="0"/>
                </a:moveTo>
                <a:lnTo>
                  <a:pt x="8975722" y="0"/>
                </a:lnTo>
                <a:lnTo>
                  <a:pt x="8975722" y="8594254"/>
                </a:lnTo>
                <a:lnTo>
                  <a:pt x="0" y="859425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AU"/>
          </a:p>
        </p:txBody>
      </p:sp>
      <p:sp>
        <p:nvSpPr>
          <p:cNvPr id="4" name="AutoShape 4"/>
          <p:cNvSpPr/>
          <p:nvPr/>
        </p:nvSpPr>
        <p:spPr>
          <a:xfrm>
            <a:off x="4002307" y="2721851"/>
            <a:ext cx="5252239" cy="0"/>
          </a:xfrm>
          <a:prstGeom prst="line">
            <a:avLst/>
          </a:prstGeom>
          <a:ln w="38100" cap="flat">
            <a:solidFill>
              <a:srgbClr val="A6F217"/>
            </a:solidFill>
            <a:prstDash val="solid"/>
            <a:headEnd type="none" w="sm" len="sm"/>
            <a:tailEnd type="oval" w="lg" len="lg"/>
          </a:ln>
        </p:spPr>
        <p:txBody>
          <a:bodyPr/>
          <a:lstStyle/>
          <a:p>
            <a:endParaRPr lang="en-AU"/>
          </a:p>
        </p:txBody>
      </p:sp>
      <p:sp>
        <p:nvSpPr>
          <p:cNvPr id="5" name="AutoShape 5"/>
          <p:cNvSpPr/>
          <p:nvPr/>
        </p:nvSpPr>
        <p:spPr>
          <a:xfrm>
            <a:off x="9794161" y="9761734"/>
            <a:ext cx="2268550" cy="0"/>
          </a:xfrm>
          <a:prstGeom prst="line">
            <a:avLst/>
          </a:prstGeom>
          <a:ln w="38100" cap="flat">
            <a:solidFill>
              <a:srgbClr val="A6F217"/>
            </a:solidFill>
            <a:prstDash val="solid"/>
            <a:headEnd type="none" w="sm" len="sm"/>
            <a:tailEnd type="oval" w="lg" len="lg"/>
          </a:ln>
        </p:spPr>
        <p:txBody>
          <a:bodyPr/>
          <a:lstStyle/>
          <a:p>
            <a:endParaRPr lang="en-AU"/>
          </a:p>
        </p:txBody>
      </p:sp>
      <p:sp>
        <p:nvSpPr>
          <p:cNvPr id="6" name="AutoShape 6"/>
          <p:cNvSpPr/>
          <p:nvPr/>
        </p:nvSpPr>
        <p:spPr>
          <a:xfrm flipH="1">
            <a:off x="12062711" y="6332718"/>
            <a:ext cx="3850478" cy="0"/>
          </a:xfrm>
          <a:prstGeom prst="line">
            <a:avLst/>
          </a:prstGeom>
          <a:ln w="38100" cap="flat">
            <a:solidFill>
              <a:srgbClr val="A6F217"/>
            </a:solidFill>
            <a:prstDash val="solid"/>
            <a:headEnd type="none" w="sm" len="sm"/>
            <a:tailEnd type="oval" w="lg" len="lg"/>
          </a:ln>
        </p:spPr>
        <p:txBody>
          <a:bodyPr/>
          <a:lstStyle/>
          <a:p>
            <a:endParaRPr lang="en-AU"/>
          </a:p>
        </p:txBody>
      </p:sp>
      <p:sp>
        <p:nvSpPr>
          <p:cNvPr id="7" name="AutoShape 7"/>
          <p:cNvSpPr/>
          <p:nvPr/>
        </p:nvSpPr>
        <p:spPr>
          <a:xfrm flipH="1" flipV="1">
            <a:off x="10691939" y="3971221"/>
            <a:ext cx="3891191" cy="22028"/>
          </a:xfrm>
          <a:prstGeom prst="line">
            <a:avLst/>
          </a:prstGeom>
          <a:ln w="38100" cap="flat">
            <a:solidFill>
              <a:srgbClr val="A6F217"/>
            </a:solidFill>
            <a:prstDash val="solid"/>
            <a:headEnd type="none" w="sm" len="sm"/>
            <a:tailEnd type="oval" w="lg" len="lg"/>
          </a:ln>
        </p:spPr>
        <p:txBody>
          <a:bodyPr/>
          <a:lstStyle/>
          <a:p>
            <a:endParaRPr lang="en-AU"/>
          </a:p>
        </p:txBody>
      </p:sp>
      <p:sp>
        <p:nvSpPr>
          <p:cNvPr id="8" name="TextBox 8"/>
          <p:cNvSpPr txBox="1"/>
          <p:nvPr/>
        </p:nvSpPr>
        <p:spPr>
          <a:xfrm>
            <a:off x="3265015" y="2456739"/>
            <a:ext cx="2356520" cy="530225"/>
          </a:xfrm>
          <a:prstGeom prst="rect">
            <a:avLst/>
          </a:prstGeom>
        </p:spPr>
        <p:txBody>
          <a:bodyPr lIns="0" tIns="0" rIns="0" bIns="0" rtlCol="0" anchor="t">
            <a:spAutoFit/>
          </a:bodyPr>
          <a:lstStyle/>
          <a:p>
            <a:pPr algn="l">
              <a:lnSpc>
                <a:spcPts val="3849"/>
              </a:lnSpc>
            </a:pPr>
            <a:r>
              <a:rPr lang="en-US" sz="3499" b="1">
                <a:solidFill>
                  <a:srgbClr val="00ADED"/>
                </a:solidFill>
                <a:latin typeface="Poppins Bold"/>
                <a:ea typeface="Poppins Bold"/>
                <a:cs typeface="Poppins Bold"/>
                <a:sym typeface="Poppins Bold"/>
              </a:rPr>
              <a:t>NT</a:t>
            </a:r>
          </a:p>
        </p:txBody>
      </p:sp>
      <p:sp>
        <p:nvSpPr>
          <p:cNvPr id="9" name="TextBox 9"/>
          <p:cNvSpPr txBox="1"/>
          <p:nvPr/>
        </p:nvSpPr>
        <p:spPr>
          <a:xfrm>
            <a:off x="14734929" y="3728137"/>
            <a:ext cx="1010409" cy="530225"/>
          </a:xfrm>
          <a:prstGeom prst="rect">
            <a:avLst/>
          </a:prstGeom>
        </p:spPr>
        <p:txBody>
          <a:bodyPr lIns="0" tIns="0" rIns="0" bIns="0" rtlCol="0" anchor="t">
            <a:spAutoFit/>
          </a:bodyPr>
          <a:lstStyle/>
          <a:p>
            <a:pPr algn="r">
              <a:lnSpc>
                <a:spcPts val="3849"/>
              </a:lnSpc>
            </a:pPr>
            <a:r>
              <a:rPr lang="en-US" sz="3499" b="1">
                <a:solidFill>
                  <a:srgbClr val="00ADED"/>
                </a:solidFill>
                <a:latin typeface="Poppins Bold"/>
                <a:ea typeface="Poppins Bold"/>
                <a:cs typeface="Poppins Bold"/>
                <a:sym typeface="Poppins Bold"/>
              </a:rPr>
              <a:t>QLD</a:t>
            </a:r>
          </a:p>
        </p:txBody>
      </p:sp>
      <p:sp>
        <p:nvSpPr>
          <p:cNvPr id="10" name="TextBox 10"/>
          <p:cNvSpPr txBox="1"/>
          <p:nvPr/>
        </p:nvSpPr>
        <p:spPr>
          <a:xfrm>
            <a:off x="3373507" y="6332718"/>
            <a:ext cx="3254920" cy="530225"/>
          </a:xfrm>
          <a:prstGeom prst="rect">
            <a:avLst/>
          </a:prstGeom>
        </p:spPr>
        <p:txBody>
          <a:bodyPr lIns="0" tIns="0" rIns="0" bIns="0" rtlCol="0" anchor="t">
            <a:spAutoFit/>
          </a:bodyPr>
          <a:lstStyle/>
          <a:p>
            <a:pPr algn="l">
              <a:lnSpc>
                <a:spcPts val="3849"/>
              </a:lnSpc>
            </a:pPr>
            <a:r>
              <a:rPr lang="en-US" sz="3499" b="1">
                <a:solidFill>
                  <a:srgbClr val="00ADED"/>
                </a:solidFill>
                <a:latin typeface="Poppins Bold"/>
                <a:ea typeface="Poppins Bold"/>
                <a:cs typeface="Poppins Bold"/>
                <a:sym typeface="Poppins Bold"/>
              </a:rPr>
              <a:t>SA</a:t>
            </a:r>
          </a:p>
        </p:txBody>
      </p:sp>
      <p:sp>
        <p:nvSpPr>
          <p:cNvPr id="11" name="TextBox 11"/>
          <p:cNvSpPr txBox="1"/>
          <p:nvPr/>
        </p:nvSpPr>
        <p:spPr>
          <a:xfrm>
            <a:off x="14734929" y="6067606"/>
            <a:ext cx="2356520" cy="530225"/>
          </a:xfrm>
          <a:prstGeom prst="rect">
            <a:avLst/>
          </a:prstGeom>
        </p:spPr>
        <p:txBody>
          <a:bodyPr lIns="0" tIns="0" rIns="0" bIns="0" rtlCol="0" anchor="t">
            <a:spAutoFit/>
          </a:bodyPr>
          <a:lstStyle/>
          <a:p>
            <a:pPr algn="r">
              <a:lnSpc>
                <a:spcPts val="3849"/>
              </a:lnSpc>
            </a:pPr>
            <a:r>
              <a:rPr lang="en-US" sz="3499" b="1">
                <a:solidFill>
                  <a:srgbClr val="00ADED"/>
                </a:solidFill>
                <a:latin typeface="Poppins Bold"/>
                <a:ea typeface="Poppins Bold"/>
                <a:cs typeface="Poppins Bold"/>
                <a:sym typeface="Poppins Bold"/>
              </a:rPr>
              <a:t>NSW</a:t>
            </a:r>
          </a:p>
        </p:txBody>
      </p:sp>
      <p:sp>
        <p:nvSpPr>
          <p:cNvPr id="12" name="TextBox 12"/>
          <p:cNvSpPr txBox="1"/>
          <p:nvPr/>
        </p:nvSpPr>
        <p:spPr>
          <a:xfrm>
            <a:off x="687928" y="485775"/>
            <a:ext cx="11880997" cy="1143000"/>
          </a:xfrm>
          <a:prstGeom prst="rect">
            <a:avLst/>
          </a:prstGeom>
        </p:spPr>
        <p:txBody>
          <a:bodyPr lIns="0" tIns="0" rIns="0" bIns="0" rtlCol="0" anchor="t">
            <a:spAutoFit/>
          </a:bodyPr>
          <a:lstStyle/>
          <a:p>
            <a:pPr algn="l">
              <a:lnSpc>
                <a:spcPts val="8250"/>
              </a:lnSpc>
            </a:pPr>
            <a:r>
              <a:rPr lang="en-US" sz="7500" b="1">
                <a:solidFill>
                  <a:srgbClr val="00ADED"/>
                </a:solidFill>
                <a:latin typeface="Poppins Bold"/>
                <a:ea typeface="Poppins Bold"/>
                <a:cs typeface="Poppins Bold"/>
                <a:sym typeface="Poppins Bold"/>
              </a:rPr>
              <a:t>WHERE CAN I GO?</a:t>
            </a:r>
          </a:p>
        </p:txBody>
      </p:sp>
      <p:sp>
        <p:nvSpPr>
          <p:cNvPr id="13" name="AutoShape 13"/>
          <p:cNvSpPr/>
          <p:nvPr/>
        </p:nvSpPr>
        <p:spPr>
          <a:xfrm flipH="1">
            <a:off x="12062711" y="8274230"/>
            <a:ext cx="3168935" cy="0"/>
          </a:xfrm>
          <a:prstGeom prst="line">
            <a:avLst/>
          </a:prstGeom>
          <a:ln w="38100" cap="flat">
            <a:solidFill>
              <a:srgbClr val="A6F217"/>
            </a:solidFill>
            <a:prstDash val="solid"/>
            <a:headEnd type="none" w="sm" len="sm"/>
            <a:tailEnd type="oval" w="lg" len="lg"/>
          </a:ln>
        </p:spPr>
        <p:txBody>
          <a:bodyPr/>
          <a:lstStyle/>
          <a:p>
            <a:endParaRPr lang="en-AU"/>
          </a:p>
        </p:txBody>
      </p:sp>
      <p:sp>
        <p:nvSpPr>
          <p:cNvPr id="14" name="TextBox 14"/>
          <p:cNvSpPr txBox="1"/>
          <p:nvPr/>
        </p:nvSpPr>
        <p:spPr>
          <a:xfrm>
            <a:off x="13724520" y="8009118"/>
            <a:ext cx="2356520" cy="530225"/>
          </a:xfrm>
          <a:prstGeom prst="rect">
            <a:avLst/>
          </a:prstGeom>
        </p:spPr>
        <p:txBody>
          <a:bodyPr lIns="0" tIns="0" rIns="0" bIns="0" rtlCol="0" anchor="t">
            <a:spAutoFit/>
          </a:bodyPr>
          <a:lstStyle/>
          <a:p>
            <a:pPr algn="r">
              <a:lnSpc>
                <a:spcPts val="3849"/>
              </a:lnSpc>
            </a:pPr>
            <a:r>
              <a:rPr lang="en-US" sz="3499" b="1">
                <a:solidFill>
                  <a:srgbClr val="00ADED"/>
                </a:solidFill>
                <a:latin typeface="Poppins Bold"/>
                <a:ea typeface="Poppins Bold"/>
                <a:cs typeface="Poppins Bold"/>
                <a:sym typeface="Poppins Bold"/>
              </a:rPr>
              <a:t>VIC</a:t>
            </a:r>
          </a:p>
        </p:txBody>
      </p:sp>
      <p:sp>
        <p:nvSpPr>
          <p:cNvPr id="15" name="TextBox 15"/>
          <p:cNvSpPr txBox="1"/>
          <p:nvPr/>
        </p:nvSpPr>
        <p:spPr>
          <a:xfrm>
            <a:off x="7309851" y="9496622"/>
            <a:ext cx="2356520" cy="530225"/>
          </a:xfrm>
          <a:prstGeom prst="rect">
            <a:avLst/>
          </a:prstGeom>
        </p:spPr>
        <p:txBody>
          <a:bodyPr lIns="0" tIns="0" rIns="0" bIns="0" rtlCol="0" anchor="t">
            <a:spAutoFit/>
          </a:bodyPr>
          <a:lstStyle/>
          <a:p>
            <a:pPr algn="r">
              <a:lnSpc>
                <a:spcPts val="3849"/>
              </a:lnSpc>
            </a:pPr>
            <a:r>
              <a:rPr lang="en-US" sz="3499" b="1">
                <a:solidFill>
                  <a:srgbClr val="00ADED"/>
                </a:solidFill>
                <a:latin typeface="Poppins Bold"/>
                <a:ea typeface="Poppins Bold"/>
                <a:cs typeface="Poppins Bold"/>
                <a:sym typeface="Poppins Bold"/>
              </a:rPr>
              <a:t>TAS</a:t>
            </a:r>
          </a:p>
        </p:txBody>
      </p:sp>
      <p:sp>
        <p:nvSpPr>
          <p:cNvPr id="16" name="AutoShape 16"/>
          <p:cNvSpPr/>
          <p:nvPr/>
        </p:nvSpPr>
        <p:spPr>
          <a:xfrm flipV="1">
            <a:off x="2052225" y="4859338"/>
            <a:ext cx="3738189" cy="19050"/>
          </a:xfrm>
          <a:prstGeom prst="line">
            <a:avLst/>
          </a:prstGeom>
          <a:ln w="38100" cap="flat">
            <a:solidFill>
              <a:srgbClr val="A6F217"/>
            </a:solidFill>
            <a:prstDash val="solid"/>
            <a:headEnd type="none" w="sm" len="sm"/>
            <a:tailEnd type="oval" w="lg" len="lg"/>
          </a:ln>
        </p:spPr>
        <p:txBody>
          <a:bodyPr/>
          <a:lstStyle/>
          <a:p>
            <a:endParaRPr lang="en-AU"/>
          </a:p>
        </p:txBody>
      </p:sp>
      <p:sp>
        <p:nvSpPr>
          <p:cNvPr id="17" name="TextBox 17"/>
          <p:cNvSpPr txBox="1"/>
          <p:nvPr/>
        </p:nvSpPr>
        <p:spPr>
          <a:xfrm>
            <a:off x="1028700" y="4594225"/>
            <a:ext cx="831829" cy="530225"/>
          </a:xfrm>
          <a:prstGeom prst="rect">
            <a:avLst/>
          </a:prstGeom>
        </p:spPr>
        <p:txBody>
          <a:bodyPr lIns="0" tIns="0" rIns="0" bIns="0" rtlCol="0" anchor="t">
            <a:spAutoFit/>
          </a:bodyPr>
          <a:lstStyle/>
          <a:p>
            <a:pPr algn="l">
              <a:lnSpc>
                <a:spcPts val="3849"/>
              </a:lnSpc>
            </a:pPr>
            <a:r>
              <a:rPr lang="en-US" sz="3499" b="1">
                <a:solidFill>
                  <a:srgbClr val="00ADED"/>
                </a:solidFill>
                <a:latin typeface="Poppins Bold"/>
                <a:ea typeface="Poppins Bold"/>
                <a:cs typeface="Poppins Bold"/>
                <a:sym typeface="Poppins Bold"/>
              </a:rPr>
              <a:t>WA</a:t>
            </a:r>
          </a:p>
        </p:txBody>
      </p:sp>
      <p:sp>
        <p:nvSpPr>
          <p:cNvPr id="18" name="AutoShape 18"/>
          <p:cNvSpPr/>
          <p:nvPr/>
        </p:nvSpPr>
        <p:spPr>
          <a:xfrm>
            <a:off x="4002307" y="6597830"/>
            <a:ext cx="5141693" cy="19050"/>
          </a:xfrm>
          <a:prstGeom prst="line">
            <a:avLst/>
          </a:prstGeom>
          <a:ln w="38100" cap="flat">
            <a:solidFill>
              <a:srgbClr val="A6F217"/>
            </a:solidFill>
            <a:prstDash val="solid"/>
            <a:headEnd type="none" w="sm" len="sm"/>
            <a:tailEnd type="oval" w="lg" len="lg"/>
          </a:ln>
        </p:spPr>
        <p:txBody>
          <a:bodyPr/>
          <a:lstStyle/>
          <a:p>
            <a:endParaRPr lang="en-AU"/>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812921" y="0"/>
            <a:ext cx="2475079" cy="10318653"/>
            <a:chOff x="0" y="0"/>
            <a:chExt cx="651873" cy="2717670"/>
          </a:xfrm>
        </p:grpSpPr>
        <p:sp>
          <p:nvSpPr>
            <p:cNvPr id="3" name="Freeform 3"/>
            <p:cNvSpPr/>
            <p:nvPr/>
          </p:nvSpPr>
          <p:spPr>
            <a:xfrm>
              <a:off x="0" y="0"/>
              <a:ext cx="651873" cy="2717670"/>
            </a:xfrm>
            <a:custGeom>
              <a:avLst/>
              <a:gdLst/>
              <a:ahLst/>
              <a:cxnLst/>
              <a:rect l="l" t="t" r="r" b="b"/>
              <a:pathLst>
                <a:path w="651873" h="2717670">
                  <a:moveTo>
                    <a:pt x="0" y="0"/>
                  </a:moveTo>
                  <a:lnTo>
                    <a:pt x="651873" y="0"/>
                  </a:lnTo>
                  <a:lnTo>
                    <a:pt x="651873" y="2717670"/>
                  </a:lnTo>
                  <a:lnTo>
                    <a:pt x="0" y="2717670"/>
                  </a:lnTo>
                  <a:close/>
                </a:path>
              </a:pathLst>
            </a:custGeom>
            <a:solidFill>
              <a:srgbClr val="A6F217"/>
            </a:solidFill>
          </p:spPr>
          <p:txBody>
            <a:bodyPr/>
            <a:lstStyle/>
            <a:p>
              <a:endParaRPr lang="en-AU"/>
            </a:p>
          </p:txBody>
        </p:sp>
        <p:sp>
          <p:nvSpPr>
            <p:cNvPr id="4" name="TextBox 4"/>
            <p:cNvSpPr txBox="1"/>
            <p:nvPr/>
          </p:nvSpPr>
          <p:spPr>
            <a:xfrm>
              <a:off x="0" y="0"/>
              <a:ext cx="651873" cy="2717670"/>
            </a:xfrm>
            <a:prstGeom prst="rect">
              <a:avLst/>
            </a:prstGeom>
          </p:spPr>
          <p:txBody>
            <a:bodyPr lIns="50800" tIns="50800" rIns="50800" bIns="50800" rtlCol="0" anchor="ctr"/>
            <a:lstStyle/>
            <a:p>
              <a:pPr algn="ctr">
                <a:lnSpc>
                  <a:spcPts val="2749"/>
                </a:lnSpc>
              </a:pPr>
              <a:endParaRPr/>
            </a:p>
          </p:txBody>
        </p:sp>
      </p:grpSp>
      <p:sp>
        <p:nvSpPr>
          <p:cNvPr id="5" name="Freeform 5"/>
          <p:cNvSpPr/>
          <p:nvPr/>
        </p:nvSpPr>
        <p:spPr>
          <a:xfrm rot="-6392874">
            <a:off x="4702328" y="4973276"/>
            <a:ext cx="3795638" cy="2808772"/>
          </a:xfrm>
          <a:custGeom>
            <a:avLst/>
            <a:gdLst/>
            <a:ahLst/>
            <a:cxnLst/>
            <a:rect l="l" t="t" r="r" b="b"/>
            <a:pathLst>
              <a:path w="3795638" h="2808772">
                <a:moveTo>
                  <a:pt x="0" y="0"/>
                </a:moveTo>
                <a:lnTo>
                  <a:pt x="3795638" y="0"/>
                </a:lnTo>
                <a:lnTo>
                  <a:pt x="3795638" y="2808772"/>
                </a:lnTo>
                <a:lnTo>
                  <a:pt x="0" y="28087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a:off x="-5652" y="2952389"/>
            <a:ext cx="5231645" cy="7849429"/>
          </a:xfrm>
          <a:custGeom>
            <a:avLst/>
            <a:gdLst/>
            <a:ahLst/>
            <a:cxnLst/>
            <a:rect l="l" t="t" r="r" b="b"/>
            <a:pathLst>
              <a:path w="5231645" h="7849429">
                <a:moveTo>
                  <a:pt x="0" y="0"/>
                </a:moveTo>
                <a:lnTo>
                  <a:pt x="5231645" y="0"/>
                </a:lnTo>
                <a:lnTo>
                  <a:pt x="5231645" y="7849430"/>
                </a:lnTo>
                <a:lnTo>
                  <a:pt x="0" y="7849430"/>
                </a:lnTo>
                <a:lnTo>
                  <a:pt x="0" y="0"/>
                </a:lnTo>
                <a:close/>
              </a:path>
            </a:pathLst>
          </a:custGeom>
          <a:blipFill>
            <a:blip r:embed="rId5"/>
            <a:stretch>
              <a:fillRect/>
            </a:stretch>
          </a:blipFill>
        </p:spPr>
        <p:txBody>
          <a:bodyPr/>
          <a:lstStyle/>
          <a:p>
            <a:endParaRPr lang="en-AU"/>
          </a:p>
        </p:txBody>
      </p:sp>
      <p:sp>
        <p:nvSpPr>
          <p:cNvPr id="7" name="TextBox 7"/>
          <p:cNvSpPr txBox="1"/>
          <p:nvPr/>
        </p:nvSpPr>
        <p:spPr>
          <a:xfrm>
            <a:off x="2893261" y="3825714"/>
            <a:ext cx="4665464" cy="665479"/>
          </a:xfrm>
          <a:prstGeom prst="rect">
            <a:avLst/>
          </a:prstGeom>
        </p:spPr>
        <p:txBody>
          <a:bodyPr lIns="0" tIns="0" rIns="0" bIns="0" rtlCol="0" anchor="t">
            <a:spAutoFit/>
          </a:bodyPr>
          <a:lstStyle/>
          <a:p>
            <a:pPr algn="ctr">
              <a:lnSpc>
                <a:spcPts val="4839"/>
              </a:lnSpc>
              <a:spcBef>
                <a:spcPct val="0"/>
              </a:spcBef>
            </a:pPr>
            <a:r>
              <a:rPr lang="en-US" sz="4399">
                <a:solidFill>
                  <a:srgbClr val="000000"/>
                </a:solidFill>
                <a:latin typeface="Poppins"/>
                <a:ea typeface="Poppins"/>
                <a:cs typeface="Poppins"/>
                <a:sym typeface="Poppins"/>
              </a:rPr>
              <a:t>Monday 21st July</a:t>
            </a:r>
          </a:p>
        </p:txBody>
      </p:sp>
      <p:sp>
        <p:nvSpPr>
          <p:cNvPr id="8" name="TextBox 8"/>
          <p:cNvSpPr txBox="1"/>
          <p:nvPr/>
        </p:nvSpPr>
        <p:spPr>
          <a:xfrm>
            <a:off x="1937900" y="1019175"/>
            <a:ext cx="11880997" cy="1174114"/>
          </a:xfrm>
          <a:prstGeom prst="rect">
            <a:avLst/>
          </a:prstGeom>
        </p:spPr>
        <p:txBody>
          <a:bodyPr lIns="0" tIns="0" rIns="0" bIns="0" rtlCol="0" anchor="t">
            <a:spAutoFit/>
          </a:bodyPr>
          <a:lstStyle/>
          <a:p>
            <a:pPr algn="l">
              <a:lnSpc>
                <a:spcPts val="8469"/>
              </a:lnSpc>
            </a:pPr>
            <a:r>
              <a:rPr lang="en-US" sz="7699" b="1">
                <a:solidFill>
                  <a:srgbClr val="00ADED"/>
                </a:solidFill>
                <a:latin typeface="Poppins Bold"/>
                <a:ea typeface="Poppins Bold"/>
                <a:cs typeface="Poppins Bold"/>
                <a:sym typeface="Poppins Bold"/>
              </a:rPr>
              <a:t>APPLICATIONS FOR 2026</a:t>
            </a:r>
          </a:p>
        </p:txBody>
      </p:sp>
      <p:sp>
        <p:nvSpPr>
          <p:cNvPr id="9" name="TextBox 9"/>
          <p:cNvSpPr txBox="1"/>
          <p:nvPr/>
        </p:nvSpPr>
        <p:spPr>
          <a:xfrm>
            <a:off x="8772647" y="6627217"/>
            <a:ext cx="6756301" cy="665479"/>
          </a:xfrm>
          <a:prstGeom prst="rect">
            <a:avLst/>
          </a:prstGeom>
        </p:spPr>
        <p:txBody>
          <a:bodyPr lIns="0" tIns="0" rIns="0" bIns="0" rtlCol="0" anchor="t">
            <a:spAutoFit/>
          </a:bodyPr>
          <a:lstStyle/>
          <a:p>
            <a:pPr algn="ctr">
              <a:lnSpc>
                <a:spcPts val="4839"/>
              </a:lnSpc>
              <a:spcBef>
                <a:spcPct val="0"/>
              </a:spcBef>
            </a:pPr>
            <a:r>
              <a:rPr lang="en-US" sz="4399">
                <a:solidFill>
                  <a:srgbClr val="000000"/>
                </a:solidFill>
                <a:latin typeface="Poppins"/>
                <a:ea typeface="Poppins"/>
                <a:cs typeface="Poppins"/>
                <a:sym typeface="Poppins"/>
              </a:rPr>
              <a:t>Sunday 28th September</a:t>
            </a:r>
          </a:p>
        </p:txBody>
      </p:sp>
      <p:sp>
        <p:nvSpPr>
          <p:cNvPr id="10" name="TextBox 10"/>
          <p:cNvSpPr txBox="1"/>
          <p:nvPr/>
        </p:nvSpPr>
        <p:spPr>
          <a:xfrm>
            <a:off x="2128744" y="3284464"/>
            <a:ext cx="1529032" cy="499111"/>
          </a:xfrm>
          <a:prstGeom prst="rect">
            <a:avLst/>
          </a:prstGeom>
        </p:spPr>
        <p:txBody>
          <a:bodyPr lIns="0" tIns="0" rIns="0" bIns="0" rtlCol="0" anchor="t">
            <a:spAutoFit/>
          </a:bodyPr>
          <a:lstStyle/>
          <a:p>
            <a:pPr algn="l">
              <a:lnSpc>
                <a:spcPts val="3630"/>
              </a:lnSpc>
            </a:pPr>
            <a:r>
              <a:rPr lang="en-US" sz="3300" b="1">
                <a:solidFill>
                  <a:srgbClr val="A6F217"/>
                </a:solidFill>
                <a:latin typeface="Poppins Bold"/>
                <a:ea typeface="Poppins Bold"/>
                <a:cs typeface="Poppins Bold"/>
                <a:sym typeface="Poppins Bold"/>
              </a:rPr>
              <a:t>Open:</a:t>
            </a:r>
          </a:p>
        </p:txBody>
      </p:sp>
      <p:sp>
        <p:nvSpPr>
          <p:cNvPr id="11" name="TextBox 11"/>
          <p:cNvSpPr txBox="1"/>
          <p:nvPr/>
        </p:nvSpPr>
        <p:spPr>
          <a:xfrm>
            <a:off x="8008131" y="6128106"/>
            <a:ext cx="1529032" cy="499111"/>
          </a:xfrm>
          <a:prstGeom prst="rect">
            <a:avLst/>
          </a:prstGeom>
        </p:spPr>
        <p:txBody>
          <a:bodyPr lIns="0" tIns="0" rIns="0" bIns="0" rtlCol="0" anchor="t">
            <a:spAutoFit/>
          </a:bodyPr>
          <a:lstStyle/>
          <a:p>
            <a:pPr algn="l">
              <a:lnSpc>
                <a:spcPts val="3630"/>
              </a:lnSpc>
            </a:pPr>
            <a:r>
              <a:rPr lang="en-US" sz="3300" b="1">
                <a:solidFill>
                  <a:srgbClr val="A6F217"/>
                </a:solidFill>
                <a:latin typeface="Poppins Bold"/>
                <a:ea typeface="Poppins Bold"/>
                <a:cs typeface="Poppins Bold"/>
                <a:sym typeface="Poppins Bold"/>
              </a:rPr>
              <a:t>Close:</a:t>
            </a:r>
          </a:p>
        </p:txBody>
      </p:sp>
      <p:grpSp>
        <p:nvGrpSpPr>
          <p:cNvPr id="12" name="Group 12"/>
          <p:cNvGrpSpPr/>
          <p:nvPr/>
        </p:nvGrpSpPr>
        <p:grpSpPr>
          <a:xfrm>
            <a:off x="14705561" y="503635"/>
            <a:ext cx="2214720" cy="2214720"/>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B008C"/>
            </a:solidFill>
          </p:spPr>
          <p:txBody>
            <a:bodyPr/>
            <a:lstStyle/>
            <a:p>
              <a:endParaRPr lang="en-AU"/>
            </a:p>
          </p:txBody>
        </p:sp>
        <p:sp>
          <p:nvSpPr>
            <p:cNvPr id="14" name="TextBox 14"/>
            <p:cNvSpPr txBox="1"/>
            <p:nvPr/>
          </p:nvSpPr>
          <p:spPr>
            <a:xfrm>
              <a:off x="76200" y="76200"/>
              <a:ext cx="660400" cy="660400"/>
            </a:xfrm>
            <a:prstGeom prst="rect">
              <a:avLst/>
            </a:prstGeom>
          </p:spPr>
          <p:txBody>
            <a:bodyPr lIns="50800" tIns="50800" rIns="50800" bIns="50800" rtlCol="0" anchor="ctr"/>
            <a:lstStyle/>
            <a:p>
              <a:pPr algn="ctr">
                <a:lnSpc>
                  <a:spcPts val="3300"/>
                </a:lnSpc>
              </a:pP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5286359"/>
            <a:ext cx="4168780" cy="2021862"/>
            <a:chOff x="0" y="0"/>
            <a:chExt cx="1133614" cy="549804"/>
          </a:xfrm>
        </p:grpSpPr>
        <p:sp>
          <p:nvSpPr>
            <p:cNvPr id="3" name="Freeform 3"/>
            <p:cNvSpPr/>
            <p:nvPr/>
          </p:nvSpPr>
          <p:spPr>
            <a:xfrm>
              <a:off x="0" y="0"/>
              <a:ext cx="1133614" cy="549804"/>
            </a:xfrm>
            <a:custGeom>
              <a:avLst/>
              <a:gdLst/>
              <a:ahLst/>
              <a:cxnLst/>
              <a:rect l="l" t="t" r="r" b="b"/>
              <a:pathLst>
                <a:path w="1133614" h="549804">
                  <a:moveTo>
                    <a:pt x="94713" y="0"/>
                  </a:moveTo>
                  <a:lnTo>
                    <a:pt x="1038901" y="0"/>
                  </a:lnTo>
                  <a:cubicBezTo>
                    <a:pt x="1091210" y="0"/>
                    <a:pt x="1133614" y="42404"/>
                    <a:pt x="1133614" y="94713"/>
                  </a:cubicBezTo>
                  <a:lnTo>
                    <a:pt x="1133614" y="455091"/>
                  </a:lnTo>
                  <a:cubicBezTo>
                    <a:pt x="1133614" y="507399"/>
                    <a:pt x="1091210" y="549804"/>
                    <a:pt x="1038901" y="549804"/>
                  </a:cubicBezTo>
                  <a:lnTo>
                    <a:pt x="94713" y="549804"/>
                  </a:lnTo>
                  <a:cubicBezTo>
                    <a:pt x="42404" y="549804"/>
                    <a:pt x="0" y="507399"/>
                    <a:pt x="0" y="455091"/>
                  </a:cubicBezTo>
                  <a:lnTo>
                    <a:pt x="0" y="94713"/>
                  </a:lnTo>
                  <a:cubicBezTo>
                    <a:pt x="0" y="42404"/>
                    <a:pt x="42404" y="0"/>
                    <a:pt x="94713" y="0"/>
                  </a:cubicBezTo>
                  <a:close/>
                </a:path>
              </a:pathLst>
            </a:custGeom>
            <a:solidFill>
              <a:srgbClr val="00ADED"/>
            </a:solidFill>
          </p:spPr>
          <p:txBody>
            <a:bodyPr/>
            <a:lstStyle/>
            <a:p>
              <a:endParaRPr lang="en-AU"/>
            </a:p>
          </p:txBody>
        </p:sp>
        <p:sp>
          <p:nvSpPr>
            <p:cNvPr id="4" name="TextBox 4"/>
            <p:cNvSpPr txBox="1"/>
            <p:nvPr/>
          </p:nvSpPr>
          <p:spPr>
            <a:xfrm>
              <a:off x="0" y="-38100"/>
              <a:ext cx="1133614" cy="587904"/>
            </a:xfrm>
            <a:prstGeom prst="rect">
              <a:avLst/>
            </a:prstGeom>
          </p:spPr>
          <p:txBody>
            <a:bodyPr lIns="50800" tIns="50800" rIns="50800" bIns="50800" rtlCol="0" anchor="ctr"/>
            <a:lstStyle/>
            <a:p>
              <a:pPr algn="ctr">
                <a:lnSpc>
                  <a:spcPts val="3903"/>
                </a:lnSpc>
              </a:pPr>
              <a:r>
                <a:rPr lang="en-US" sz="3199" b="1">
                  <a:solidFill>
                    <a:srgbClr val="FFFFFF"/>
                  </a:solidFill>
                  <a:latin typeface="Poppins Bold"/>
                  <a:ea typeface="Poppins Bold"/>
                  <a:cs typeface="Poppins Bold"/>
                  <a:sym typeface="Poppins Bold"/>
                </a:rPr>
                <a:t>Applications open</a:t>
              </a:r>
            </a:p>
            <a:p>
              <a:pPr algn="ctr">
                <a:lnSpc>
                  <a:spcPts val="3903"/>
                </a:lnSpc>
              </a:pPr>
              <a:r>
                <a:rPr lang="en-US" sz="3199" b="1">
                  <a:solidFill>
                    <a:srgbClr val="FFFFFF"/>
                  </a:solidFill>
                  <a:latin typeface="Poppins Bold"/>
                  <a:ea typeface="Poppins Bold"/>
                  <a:cs typeface="Poppins Bold"/>
                  <a:sym typeface="Poppins Bold"/>
                </a:rPr>
                <a:t>July 21st-Sept 28th</a:t>
              </a:r>
            </a:p>
          </p:txBody>
        </p:sp>
      </p:grpSp>
      <p:grpSp>
        <p:nvGrpSpPr>
          <p:cNvPr id="5" name="Group 5"/>
          <p:cNvGrpSpPr/>
          <p:nvPr/>
        </p:nvGrpSpPr>
        <p:grpSpPr>
          <a:xfrm>
            <a:off x="1028700" y="7667814"/>
            <a:ext cx="4168780" cy="2021862"/>
            <a:chOff x="0" y="0"/>
            <a:chExt cx="1133614" cy="549804"/>
          </a:xfrm>
        </p:grpSpPr>
        <p:sp>
          <p:nvSpPr>
            <p:cNvPr id="6" name="Freeform 6"/>
            <p:cNvSpPr/>
            <p:nvPr/>
          </p:nvSpPr>
          <p:spPr>
            <a:xfrm>
              <a:off x="0" y="0"/>
              <a:ext cx="1133614" cy="549804"/>
            </a:xfrm>
            <a:custGeom>
              <a:avLst/>
              <a:gdLst/>
              <a:ahLst/>
              <a:cxnLst/>
              <a:rect l="l" t="t" r="r" b="b"/>
              <a:pathLst>
                <a:path w="1133614" h="549804">
                  <a:moveTo>
                    <a:pt x="94713" y="0"/>
                  </a:moveTo>
                  <a:lnTo>
                    <a:pt x="1038901" y="0"/>
                  </a:lnTo>
                  <a:cubicBezTo>
                    <a:pt x="1091210" y="0"/>
                    <a:pt x="1133614" y="42404"/>
                    <a:pt x="1133614" y="94713"/>
                  </a:cubicBezTo>
                  <a:lnTo>
                    <a:pt x="1133614" y="455091"/>
                  </a:lnTo>
                  <a:cubicBezTo>
                    <a:pt x="1133614" y="507399"/>
                    <a:pt x="1091210" y="549804"/>
                    <a:pt x="1038901" y="549804"/>
                  </a:cubicBezTo>
                  <a:lnTo>
                    <a:pt x="94713" y="549804"/>
                  </a:lnTo>
                  <a:cubicBezTo>
                    <a:pt x="42404" y="549804"/>
                    <a:pt x="0" y="507399"/>
                    <a:pt x="0" y="455091"/>
                  </a:cubicBezTo>
                  <a:lnTo>
                    <a:pt x="0" y="94713"/>
                  </a:lnTo>
                  <a:cubicBezTo>
                    <a:pt x="0" y="42404"/>
                    <a:pt x="42404" y="0"/>
                    <a:pt x="94713" y="0"/>
                  </a:cubicBezTo>
                  <a:close/>
                </a:path>
              </a:pathLst>
            </a:custGeom>
            <a:solidFill>
              <a:srgbClr val="00ADED"/>
            </a:solidFill>
          </p:spPr>
          <p:txBody>
            <a:bodyPr/>
            <a:lstStyle/>
            <a:p>
              <a:endParaRPr lang="en-AU"/>
            </a:p>
          </p:txBody>
        </p:sp>
        <p:sp>
          <p:nvSpPr>
            <p:cNvPr id="7" name="TextBox 7"/>
            <p:cNvSpPr txBox="1"/>
            <p:nvPr/>
          </p:nvSpPr>
          <p:spPr>
            <a:xfrm>
              <a:off x="0" y="0"/>
              <a:ext cx="1133614" cy="549804"/>
            </a:xfrm>
            <a:prstGeom prst="rect">
              <a:avLst/>
            </a:prstGeom>
          </p:spPr>
          <p:txBody>
            <a:bodyPr lIns="50800" tIns="50800" rIns="50800" bIns="50800" rtlCol="0" anchor="ctr"/>
            <a:lstStyle/>
            <a:p>
              <a:pPr algn="ctr">
                <a:lnSpc>
                  <a:spcPts val="3519"/>
                </a:lnSpc>
              </a:pPr>
              <a:r>
                <a:rPr lang="en-US" sz="3199" b="1">
                  <a:solidFill>
                    <a:srgbClr val="FFFFFF"/>
                  </a:solidFill>
                  <a:latin typeface="Poppins Bold"/>
                  <a:ea typeface="Poppins Bold"/>
                  <a:cs typeface="Poppins Bold"/>
                  <a:sym typeface="Poppins Bold"/>
                </a:rPr>
                <a:t>Psychometric Testing</a:t>
              </a:r>
            </a:p>
          </p:txBody>
        </p:sp>
      </p:grpSp>
      <p:grpSp>
        <p:nvGrpSpPr>
          <p:cNvPr id="8" name="Group 8"/>
          <p:cNvGrpSpPr/>
          <p:nvPr/>
        </p:nvGrpSpPr>
        <p:grpSpPr>
          <a:xfrm>
            <a:off x="5640005" y="7667814"/>
            <a:ext cx="4168780" cy="2021862"/>
            <a:chOff x="0" y="0"/>
            <a:chExt cx="1133614" cy="549804"/>
          </a:xfrm>
        </p:grpSpPr>
        <p:sp>
          <p:nvSpPr>
            <p:cNvPr id="9" name="Freeform 9"/>
            <p:cNvSpPr/>
            <p:nvPr/>
          </p:nvSpPr>
          <p:spPr>
            <a:xfrm>
              <a:off x="0" y="0"/>
              <a:ext cx="1133614" cy="549804"/>
            </a:xfrm>
            <a:custGeom>
              <a:avLst/>
              <a:gdLst/>
              <a:ahLst/>
              <a:cxnLst/>
              <a:rect l="l" t="t" r="r" b="b"/>
              <a:pathLst>
                <a:path w="1133614" h="549804">
                  <a:moveTo>
                    <a:pt x="94713" y="0"/>
                  </a:moveTo>
                  <a:lnTo>
                    <a:pt x="1038901" y="0"/>
                  </a:lnTo>
                  <a:cubicBezTo>
                    <a:pt x="1091210" y="0"/>
                    <a:pt x="1133614" y="42404"/>
                    <a:pt x="1133614" y="94713"/>
                  </a:cubicBezTo>
                  <a:lnTo>
                    <a:pt x="1133614" y="455091"/>
                  </a:lnTo>
                  <a:cubicBezTo>
                    <a:pt x="1133614" y="507399"/>
                    <a:pt x="1091210" y="549804"/>
                    <a:pt x="1038901" y="549804"/>
                  </a:cubicBezTo>
                  <a:lnTo>
                    <a:pt x="94713" y="549804"/>
                  </a:lnTo>
                  <a:cubicBezTo>
                    <a:pt x="42404" y="549804"/>
                    <a:pt x="0" y="507399"/>
                    <a:pt x="0" y="455091"/>
                  </a:cubicBezTo>
                  <a:lnTo>
                    <a:pt x="0" y="94713"/>
                  </a:lnTo>
                  <a:cubicBezTo>
                    <a:pt x="0" y="42404"/>
                    <a:pt x="42404" y="0"/>
                    <a:pt x="94713" y="0"/>
                  </a:cubicBezTo>
                  <a:close/>
                </a:path>
              </a:pathLst>
            </a:custGeom>
            <a:solidFill>
              <a:srgbClr val="00ADED"/>
            </a:solidFill>
          </p:spPr>
          <p:txBody>
            <a:bodyPr/>
            <a:lstStyle/>
            <a:p>
              <a:endParaRPr lang="en-AU"/>
            </a:p>
          </p:txBody>
        </p:sp>
        <p:sp>
          <p:nvSpPr>
            <p:cNvPr id="10" name="TextBox 10"/>
            <p:cNvSpPr txBox="1"/>
            <p:nvPr/>
          </p:nvSpPr>
          <p:spPr>
            <a:xfrm>
              <a:off x="0" y="-38100"/>
              <a:ext cx="1133614" cy="587904"/>
            </a:xfrm>
            <a:prstGeom prst="rect">
              <a:avLst/>
            </a:prstGeom>
          </p:spPr>
          <p:txBody>
            <a:bodyPr lIns="50800" tIns="50800" rIns="50800" bIns="50800" rtlCol="0" anchor="ctr"/>
            <a:lstStyle/>
            <a:p>
              <a:pPr algn="ctr">
                <a:lnSpc>
                  <a:spcPts val="3903"/>
                </a:lnSpc>
              </a:pPr>
              <a:r>
                <a:rPr lang="en-US" sz="3199" b="1">
                  <a:solidFill>
                    <a:srgbClr val="FFFFFF"/>
                  </a:solidFill>
                  <a:latin typeface="Poppins Bold"/>
                  <a:ea typeface="Poppins Bold"/>
                  <a:cs typeface="Poppins Bold"/>
                  <a:sym typeface="Poppins Bold"/>
                </a:rPr>
                <a:t>Matching</a:t>
              </a:r>
            </a:p>
            <a:p>
              <a:pPr algn="ctr">
                <a:lnSpc>
                  <a:spcPts val="2440"/>
                </a:lnSpc>
              </a:pPr>
              <a:endParaRPr lang="en-US" sz="3199" b="1">
                <a:solidFill>
                  <a:srgbClr val="FFFFFF"/>
                </a:solidFill>
                <a:latin typeface="Poppins Bold"/>
                <a:ea typeface="Poppins Bold"/>
                <a:cs typeface="Poppins Bold"/>
                <a:sym typeface="Poppins Bold"/>
              </a:endParaRPr>
            </a:p>
          </p:txBody>
        </p:sp>
      </p:grpSp>
      <p:grpSp>
        <p:nvGrpSpPr>
          <p:cNvPr id="11" name="Group 11"/>
          <p:cNvGrpSpPr/>
          <p:nvPr/>
        </p:nvGrpSpPr>
        <p:grpSpPr>
          <a:xfrm>
            <a:off x="5640005" y="5286359"/>
            <a:ext cx="4168780" cy="2021862"/>
            <a:chOff x="0" y="0"/>
            <a:chExt cx="1133614" cy="549804"/>
          </a:xfrm>
        </p:grpSpPr>
        <p:sp>
          <p:nvSpPr>
            <p:cNvPr id="12" name="Freeform 12"/>
            <p:cNvSpPr/>
            <p:nvPr/>
          </p:nvSpPr>
          <p:spPr>
            <a:xfrm>
              <a:off x="0" y="0"/>
              <a:ext cx="1133614" cy="549804"/>
            </a:xfrm>
            <a:custGeom>
              <a:avLst/>
              <a:gdLst/>
              <a:ahLst/>
              <a:cxnLst/>
              <a:rect l="l" t="t" r="r" b="b"/>
              <a:pathLst>
                <a:path w="1133614" h="549804">
                  <a:moveTo>
                    <a:pt x="94713" y="0"/>
                  </a:moveTo>
                  <a:lnTo>
                    <a:pt x="1038901" y="0"/>
                  </a:lnTo>
                  <a:cubicBezTo>
                    <a:pt x="1091210" y="0"/>
                    <a:pt x="1133614" y="42404"/>
                    <a:pt x="1133614" y="94713"/>
                  </a:cubicBezTo>
                  <a:lnTo>
                    <a:pt x="1133614" y="455091"/>
                  </a:lnTo>
                  <a:cubicBezTo>
                    <a:pt x="1133614" y="507399"/>
                    <a:pt x="1091210" y="549804"/>
                    <a:pt x="1038901" y="549804"/>
                  </a:cubicBezTo>
                  <a:lnTo>
                    <a:pt x="94713" y="549804"/>
                  </a:lnTo>
                  <a:cubicBezTo>
                    <a:pt x="42404" y="549804"/>
                    <a:pt x="0" y="507399"/>
                    <a:pt x="0" y="455091"/>
                  </a:cubicBezTo>
                  <a:lnTo>
                    <a:pt x="0" y="94713"/>
                  </a:lnTo>
                  <a:cubicBezTo>
                    <a:pt x="0" y="42404"/>
                    <a:pt x="42404" y="0"/>
                    <a:pt x="94713" y="0"/>
                  </a:cubicBezTo>
                  <a:close/>
                </a:path>
              </a:pathLst>
            </a:custGeom>
            <a:solidFill>
              <a:srgbClr val="00ADED"/>
            </a:solidFill>
          </p:spPr>
          <p:txBody>
            <a:bodyPr/>
            <a:lstStyle/>
            <a:p>
              <a:endParaRPr lang="en-AU"/>
            </a:p>
          </p:txBody>
        </p:sp>
        <p:sp>
          <p:nvSpPr>
            <p:cNvPr id="13" name="TextBox 13"/>
            <p:cNvSpPr txBox="1"/>
            <p:nvPr/>
          </p:nvSpPr>
          <p:spPr>
            <a:xfrm>
              <a:off x="0" y="0"/>
              <a:ext cx="1133614" cy="549804"/>
            </a:xfrm>
            <a:prstGeom prst="rect">
              <a:avLst/>
            </a:prstGeom>
          </p:spPr>
          <p:txBody>
            <a:bodyPr lIns="50800" tIns="50800" rIns="50800" bIns="50800" rtlCol="0" anchor="ctr"/>
            <a:lstStyle/>
            <a:p>
              <a:pPr algn="ctr">
                <a:lnSpc>
                  <a:spcPts val="3519"/>
                </a:lnSpc>
              </a:pPr>
              <a:r>
                <a:rPr lang="en-US" sz="3199" b="1">
                  <a:solidFill>
                    <a:srgbClr val="FFFFFF"/>
                  </a:solidFill>
                  <a:latin typeface="Poppins Bold"/>
                  <a:ea typeface="Poppins Bold"/>
                  <a:cs typeface="Poppins Bold"/>
                  <a:sym typeface="Poppins Bold"/>
                </a:rPr>
                <a:t>Interviews</a:t>
              </a:r>
            </a:p>
          </p:txBody>
        </p:sp>
      </p:grpSp>
      <p:grpSp>
        <p:nvGrpSpPr>
          <p:cNvPr id="14" name="Group 14"/>
          <p:cNvGrpSpPr/>
          <p:nvPr/>
        </p:nvGrpSpPr>
        <p:grpSpPr>
          <a:xfrm>
            <a:off x="10302258" y="5286359"/>
            <a:ext cx="4168780" cy="2021862"/>
            <a:chOff x="0" y="0"/>
            <a:chExt cx="1133614" cy="549804"/>
          </a:xfrm>
        </p:grpSpPr>
        <p:sp>
          <p:nvSpPr>
            <p:cNvPr id="15" name="Freeform 15"/>
            <p:cNvSpPr/>
            <p:nvPr/>
          </p:nvSpPr>
          <p:spPr>
            <a:xfrm>
              <a:off x="0" y="0"/>
              <a:ext cx="1133614" cy="549804"/>
            </a:xfrm>
            <a:custGeom>
              <a:avLst/>
              <a:gdLst/>
              <a:ahLst/>
              <a:cxnLst/>
              <a:rect l="l" t="t" r="r" b="b"/>
              <a:pathLst>
                <a:path w="1133614" h="549804">
                  <a:moveTo>
                    <a:pt x="94713" y="0"/>
                  </a:moveTo>
                  <a:lnTo>
                    <a:pt x="1038901" y="0"/>
                  </a:lnTo>
                  <a:cubicBezTo>
                    <a:pt x="1091210" y="0"/>
                    <a:pt x="1133614" y="42404"/>
                    <a:pt x="1133614" y="94713"/>
                  </a:cubicBezTo>
                  <a:lnTo>
                    <a:pt x="1133614" y="455091"/>
                  </a:lnTo>
                  <a:cubicBezTo>
                    <a:pt x="1133614" y="507399"/>
                    <a:pt x="1091210" y="549804"/>
                    <a:pt x="1038901" y="549804"/>
                  </a:cubicBezTo>
                  <a:lnTo>
                    <a:pt x="94713" y="549804"/>
                  </a:lnTo>
                  <a:cubicBezTo>
                    <a:pt x="42404" y="549804"/>
                    <a:pt x="0" y="507399"/>
                    <a:pt x="0" y="455091"/>
                  </a:cubicBezTo>
                  <a:lnTo>
                    <a:pt x="0" y="94713"/>
                  </a:lnTo>
                  <a:cubicBezTo>
                    <a:pt x="0" y="42404"/>
                    <a:pt x="42404" y="0"/>
                    <a:pt x="94713" y="0"/>
                  </a:cubicBezTo>
                  <a:close/>
                </a:path>
              </a:pathLst>
            </a:custGeom>
            <a:solidFill>
              <a:srgbClr val="00ADED"/>
            </a:solidFill>
          </p:spPr>
          <p:txBody>
            <a:bodyPr/>
            <a:lstStyle/>
            <a:p>
              <a:endParaRPr lang="en-AU"/>
            </a:p>
          </p:txBody>
        </p:sp>
        <p:sp>
          <p:nvSpPr>
            <p:cNvPr id="16" name="TextBox 16"/>
            <p:cNvSpPr txBox="1"/>
            <p:nvPr/>
          </p:nvSpPr>
          <p:spPr>
            <a:xfrm>
              <a:off x="0" y="0"/>
              <a:ext cx="1133614" cy="549804"/>
            </a:xfrm>
            <a:prstGeom prst="rect">
              <a:avLst/>
            </a:prstGeom>
          </p:spPr>
          <p:txBody>
            <a:bodyPr lIns="50800" tIns="50800" rIns="50800" bIns="50800" rtlCol="0" anchor="ctr"/>
            <a:lstStyle/>
            <a:p>
              <a:pPr algn="ctr">
                <a:lnSpc>
                  <a:spcPts val="3519"/>
                </a:lnSpc>
              </a:pPr>
              <a:r>
                <a:rPr lang="en-US" sz="3199" b="1">
                  <a:solidFill>
                    <a:srgbClr val="FFFFFF"/>
                  </a:solidFill>
                  <a:latin typeface="Poppins Bold"/>
                  <a:ea typeface="Poppins Bold"/>
                  <a:cs typeface="Poppins Bold"/>
                  <a:sym typeface="Poppins Bold"/>
                </a:rPr>
                <a:t>Placement Confirmation</a:t>
              </a:r>
            </a:p>
          </p:txBody>
        </p:sp>
      </p:grpSp>
      <p:grpSp>
        <p:nvGrpSpPr>
          <p:cNvPr id="17" name="Group 17"/>
          <p:cNvGrpSpPr/>
          <p:nvPr/>
        </p:nvGrpSpPr>
        <p:grpSpPr>
          <a:xfrm>
            <a:off x="10302258" y="7667814"/>
            <a:ext cx="4168780" cy="2021862"/>
            <a:chOff x="0" y="0"/>
            <a:chExt cx="1133614" cy="549804"/>
          </a:xfrm>
        </p:grpSpPr>
        <p:sp>
          <p:nvSpPr>
            <p:cNvPr id="18" name="Freeform 18"/>
            <p:cNvSpPr/>
            <p:nvPr/>
          </p:nvSpPr>
          <p:spPr>
            <a:xfrm>
              <a:off x="0" y="0"/>
              <a:ext cx="1133614" cy="549804"/>
            </a:xfrm>
            <a:custGeom>
              <a:avLst/>
              <a:gdLst/>
              <a:ahLst/>
              <a:cxnLst/>
              <a:rect l="l" t="t" r="r" b="b"/>
              <a:pathLst>
                <a:path w="1133614" h="549804">
                  <a:moveTo>
                    <a:pt x="94713" y="0"/>
                  </a:moveTo>
                  <a:lnTo>
                    <a:pt x="1038901" y="0"/>
                  </a:lnTo>
                  <a:cubicBezTo>
                    <a:pt x="1091210" y="0"/>
                    <a:pt x="1133614" y="42404"/>
                    <a:pt x="1133614" y="94713"/>
                  </a:cubicBezTo>
                  <a:lnTo>
                    <a:pt x="1133614" y="455091"/>
                  </a:lnTo>
                  <a:cubicBezTo>
                    <a:pt x="1133614" y="507399"/>
                    <a:pt x="1091210" y="549804"/>
                    <a:pt x="1038901" y="549804"/>
                  </a:cubicBezTo>
                  <a:lnTo>
                    <a:pt x="94713" y="549804"/>
                  </a:lnTo>
                  <a:cubicBezTo>
                    <a:pt x="42404" y="549804"/>
                    <a:pt x="0" y="507399"/>
                    <a:pt x="0" y="455091"/>
                  </a:cubicBezTo>
                  <a:lnTo>
                    <a:pt x="0" y="94713"/>
                  </a:lnTo>
                  <a:cubicBezTo>
                    <a:pt x="0" y="42404"/>
                    <a:pt x="42404" y="0"/>
                    <a:pt x="94713" y="0"/>
                  </a:cubicBezTo>
                  <a:close/>
                </a:path>
              </a:pathLst>
            </a:custGeom>
            <a:solidFill>
              <a:srgbClr val="00ADED"/>
            </a:solidFill>
          </p:spPr>
          <p:txBody>
            <a:bodyPr/>
            <a:lstStyle/>
            <a:p>
              <a:endParaRPr lang="en-AU"/>
            </a:p>
          </p:txBody>
        </p:sp>
        <p:sp>
          <p:nvSpPr>
            <p:cNvPr id="19" name="TextBox 19"/>
            <p:cNvSpPr txBox="1"/>
            <p:nvPr/>
          </p:nvSpPr>
          <p:spPr>
            <a:xfrm>
              <a:off x="0" y="-38100"/>
              <a:ext cx="1133614" cy="587904"/>
            </a:xfrm>
            <a:prstGeom prst="rect">
              <a:avLst/>
            </a:prstGeom>
          </p:spPr>
          <p:txBody>
            <a:bodyPr lIns="50800" tIns="50800" rIns="50800" bIns="50800" rtlCol="0" anchor="ctr"/>
            <a:lstStyle/>
            <a:p>
              <a:pPr algn="ctr">
                <a:lnSpc>
                  <a:spcPts val="3903"/>
                </a:lnSpc>
              </a:pPr>
              <a:r>
                <a:rPr lang="en-US" sz="3199" b="1">
                  <a:solidFill>
                    <a:srgbClr val="FFFFFF"/>
                  </a:solidFill>
                  <a:latin typeface="Poppins Bold"/>
                  <a:ea typeface="Poppins Bold"/>
                  <a:cs typeface="Poppins Bold"/>
                  <a:sym typeface="Poppins Bold"/>
                </a:rPr>
                <a:t>Orientation Week</a:t>
              </a:r>
            </a:p>
            <a:p>
              <a:pPr algn="ctr">
                <a:lnSpc>
                  <a:spcPts val="2440"/>
                </a:lnSpc>
              </a:pPr>
              <a:endParaRPr lang="en-US" sz="3199" b="1">
                <a:solidFill>
                  <a:srgbClr val="FFFFFF"/>
                </a:solidFill>
                <a:latin typeface="Poppins Bold"/>
                <a:ea typeface="Poppins Bold"/>
                <a:cs typeface="Poppins Bold"/>
                <a:sym typeface="Poppins Bold"/>
              </a:endParaRPr>
            </a:p>
          </p:txBody>
        </p:sp>
      </p:grpSp>
      <p:grpSp>
        <p:nvGrpSpPr>
          <p:cNvPr id="20" name="Group 20"/>
          <p:cNvGrpSpPr/>
          <p:nvPr/>
        </p:nvGrpSpPr>
        <p:grpSpPr>
          <a:xfrm>
            <a:off x="-514350" y="-949591"/>
            <a:ext cx="21269777" cy="3086100"/>
            <a:chOff x="0" y="0"/>
            <a:chExt cx="5601917" cy="812800"/>
          </a:xfrm>
        </p:grpSpPr>
        <p:sp>
          <p:nvSpPr>
            <p:cNvPr id="21" name="Freeform 21"/>
            <p:cNvSpPr/>
            <p:nvPr/>
          </p:nvSpPr>
          <p:spPr>
            <a:xfrm>
              <a:off x="0" y="0"/>
              <a:ext cx="5601917" cy="812800"/>
            </a:xfrm>
            <a:custGeom>
              <a:avLst/>
              <a:gdLst/>
              <a:ahLst/>
              <a:cxnLst/>
              <a:rect l="l" t="t" r="r" b="b"/>
              <a:pathLst>
                <a:path w="5601917" h="812800">
                  <a:moveTo>
                    <a:pt x="0" y="0"/>
                  </a:moveTo>
                  <a:lnTo>
                    <a:pt x="5601917" y="0"/>
                  </a:lnTo>
                  <a:lnTo>
                    <a:pt x="5601917" y="812800"/>
                  </a:lnTo>
                  <a:lnTo>
                    <a:pt x="0" y="812800"/>
                  </a:lnTo>
                  <a:close/>
                </a:path>
              </a:pathLst>
            </a:custGeom>
            <a:solidFill>
              <a:srgbClr val="00ADED"/>
            </a:solidFill>
          </p:spPr>
          <p:txBody>
            <a:bodyPr/>
            <a:lstStyle/>
            <a:p>
              <a:endParaRPr lang="en-AU"/>
            </a:p>
          </p:txBody>
        </p:sp>
        <p:sp>
          <p:nvSpPr>
            <p:cNvPr id="22" name="TextBox 22"/>
            <p:cNvSpPr txBox="1"/>
            <p:nvPr/>
          </p:nvSpPr>
          <p:spPr>
            <a:xfrm>
              <a:off x="0" y="0"/>
              <a:ext cx="5601917" cy="812800"/>
            </a:xfrm>
            <a:prstGeom prst="rect">
              <a:avLst/>
            </a:prstGeom>
          </p:spPr>
          <p:txBody>
            <a:bodyPr lIns="50800" tIns="50800" rIns="50800" bIns="50800" rtlCol="0" anchor="ctr"/>
            <a:lstStyle/>
            <a:p>
              <a:pPr algn="ctr">
                <a:lnSpc>
                  <a:spcPts val="2749"/>
                </a:lnSpc>
              </a:pPr>
              <a:endParaRPr/>
            </a:p>
          </p:txBody>
        </p:sp>
      </p:grpSp>
      <p:grpSp>
        <p:nvGrpSpPr>
          <p:cNvPr id="23" name="Group 23"/>
          <p:cNvGrpSpPr/>
          <p:nvPr/>
        </p:nvGrpSpPr>
        <p:grpSpPr>
          <a:xfrm rot="-5400000">
            <a:off x="13910247" y="6340623"/>
            <a:ext cx="4403317" cy="2294789"/>
            <a:chOff x="0" y="0"/>
            <a:chExt cx="1159721" cy="604389"/>
          </a:xfrm>
        </p:grpSpPr>
        <p:sp>
          <p:nvSpPr>
            <p:cNvPr id="24" name="Freeform 24"/>
            <p:cNvSpPr/>
            <p:nvPr/>
          </p:nvSpPr>
          <p:spPr>
            <a:xfrm>
              <a:off x="0" y="0"/>
              <a:ext cx="1159721" cy="604389"/>
            </a:xfrm>
            <a:custGeom>
              <a:avLst/>
              <a:gdLst/>
              <a:ahLst/>
              <a:cxnLst/>
              <a:rect l="l" t="t" r="r" b="b"/>
              <a:pathLst>
                <a:path w="1159721" h="604389">
                  <a:moveTo>
                    <a:pt x="89668" y="0"/>
                  </a:moveTo>
                  <a:lnTo>
                    <a:pt x="1070053" y="0"/>
                  </a:lnTo>
                  <a:cubicBezTo>
                    <a:pt x="1119576" y="0"/>
                    <a:pt x="1159721" y="40146"/>
                    <a:pt x="1159721" y="89668"/>
                  </a:cubicBezTo>
                  <a:lnTo>
                    <a:pt x="1159721" y="514721"/>
                  </a:lnTo>
                  <a:cubicBezTo>
                    <a:pt x="1159721" y="564243"/>
                    <a:pt x="1119576" y="604389"/>
                    <a:pt x="1070053" y="604389"/>
                  </a:cubicBezTo>
                  <a:lnTo>
                    <a:pt x="89668" y="604389"/>
                  </a:lnTo>
                  <a:cubicBezTo>
                    <a:pt x="40146" y="604389"/>
                    <a:pt x="0" y="564243"/>
                    <a:pt x="0" y="514721"/>
                  </a:cubicBezTo>
                  <a:lnTo>
                    <a:pt x="0" y="89668"/>
                  </a:lnTo>
                  <a:cubicBezTo>
                    <a:pt x="0" y="40146"/>
                    <a:pt x="40146" y="0"/>
                    <a:pt x="89668" y="0"/>
                  </a:cubicBezTo>
                  <a:close/>
                </a:path>
              </a:pathLst>
            </a:custGeom>
            <a:solidFill>
              <a:srgbClr val="A6F217"/>
            </a:solidFill>
          </p:spPr>
          <p:txBody>
            <a:bodyPr/>
            <a:lstStyle/>
            <a:p>
              <a:endParaRPr lang="en-AU"/>
            </a:p>
          </p:txBody>
        </p:sp>
        <p:sp>
          <p:nvSpPr>
            <p:cNvPr id="25" name="TextBox 25"/>
            <p:cNvSpPr txBox="1"/>
            <p:nvPr/>
          </p:nvSpPr>
          <p:spPr>
            <a:xfrm>
              <a:off x="0" y="0"/>
              <a:ext cx="1159721" cy="604389"/>
            </a:xfrm>
            <a:prstGeom prst="rect">
              <a:avLst/>
            </a:prstGeom>
          </p:spPr>
          <p:txBody>
            <a:bodyPr lIns="50800" tIns="50800" rIns="50800" bIns="50800" rtlCol="0" anchor="ctr"/>
            <a:lstStyle/>
            <a:p>
              <a:pPr algn="ctr">
                <a:lnSpc>
                  <a:spcPts val="4509"/>
                </a:lnSpc>
              </a:pPr>
              <a:r>
                <a:rPr lang="en-US" sz="4099" b="1">
                  <a:solidFill>
                    <a:srgbClr val="000000"/>
                  </a:solidFill>
                  <a:latin typeface="Poppins Bold"/>
                  <a:ea typeface="Poppins Bold"/>
                  <a:cs typeface="Poppins Bold"/>
                  <a:sym typeface="Poppins Bold"/>
                </a:rPr>
                <a:t>START</a:t>
              </a:r>
            </a:p>
            <a:p>
              <a:pPr algn="ctr">
                <a:lnSpc>
                  <a:spcPts val="4509"/>
                </a:lnSpc>
              </a:pPr>
              <a:r>
                <a:rPr lang="en-US" sz="4099" b="1">
                  <a:solidFill>
                    <a:srgbClr val="000000"/>
                  </a:solidFill>
                  <a:latin typeface="Poppins Bold"/>
                  <a:ea typeface="Poppins Bold"/>
                  <a:cs typeface="Poppins Bold"/>
                  <a:sym typeface="Poppins Bold"/>
                </a:rPr>
                <a:t>ON FARM</a:t>
              </a:r>
            </a:p>
          </p:txBody>
        </p:sp>
      </p:grpSp>
      <p:sp>
        <p:nvSpPr>
          <p:cNvPr id="26" name="TextBox 26"/>
          <p:cNvSpPr txBox="1"/>
          <p:nvPr/>
        </p:nvSpPr>
        <p:spPr>
          <a:xfrm>
            <a:off x="1028700" y="412484"/>
            <a:ext cx="12456191" cy="1158983"/>
          </a:xfrm>
          <a:prstGeom prst="rect">
            <a:avLst/>
          </a:prstGeom>
        </p:spPr>
        <p:txBody>
          <a:bodyPr lIns="0" tIns="0" rIns="0" bIns="0" rtlCol="0" anchor="t">
            <a:spAutoFit/>
          </a:bodyPr>
          <a:lstStyle/>
          <a:p>
            <a:pPr algn="l">
              <a:lnSpc>
                <a:spcPts val="9078"/>
              </a:lnSpc>
            </a:pPr>
            <a:r>
              <a:rPr lang="en-US" sz="6484" b="1">
                <a:solidFill>
                  <a:srgbClr val="FFFFFF"/>
                </a:solidFill>
                <a:latin typeface="Poppins Bold"/>
                <a:ea typeface="Poppins Bold"/>
                <a:cs typeface="Poppins Bold"/>
                <a:sym typeface="Poppins Bold"/>
              </a:rPr>
              <a:t>APPLICATION &amp; MATCHING</a:t>
            </a:r>
          </a:p>
        </p:txBody>
      </p:sp>
      <p:sp>
        <p:nvSpPr>
          <p:cNvPr id="27" name="TextBox 27"/>
          <p:cNvSpPr txBox="1"/>
          <p:nvPr/>
        </p:nvSpPr>
        <p:spPr>
          <a:xfrm>
            <a:off x="1028700" y="2478388"/>
            <a:ext cx="16230600" cy="2388871"/>
          </a:xfrm>
          <a:prstGeom prst="rect">
            <a:avLst/>
          </a:prstGeom>
        </p:spPr>
        <p:txBody>
          <a:bodyPr lIns="0" tIns="0" rIns="0" bIns="0" rtlCol="0" anchor="t">
            <a:spAutoFit/>
          </a:bodyPr>
          <a:lstStyle/>
          <a:p>
            <a:pPr algn="l">
              <a:lnSpc>
                <a:spcPts val="3779"/>
              </a:lnSpc>
            </a:pPr>
            <a:r>
              <a:rPr lang="en-US" sz="2699">
                <a:solidFill>
                  <a:srgbClr val="000000"/>
                </a:solidFill>
                <a:latin typeface="Poppins"/>
                <a:ea typeface="Poppins"/>
                <a:cs typeface="Poppins"/>
                <a:sym typeface="Poppins"/>
              </a:rPr>
              <a:t>AgCAREERSTART screens all applicants for motivation to enter the industry, long term career goals, aptitude, and community-mindedness. </a:t>
            </a:r>
          </a:p>
          <a:p>
            <a:pPr algn="l">
              <a:lnSpc>
                <a:spcPts val="3779"/>
              </a:lnSpc>
            </a:pPr>
            <a:endParaRPr lang="en-US" sz="2699">
              <a:solidFill>
                <a:srgbClr val="000000"/>
              </a:solidFill>
              <a:latin typeface="Poppins"/>
              <a:ea typeface="Poppins"/>
              <a:cs typeface="Poppins"/>
              <a:sym typeface="Poppins"/>
            </a:endParaRPr>
          </a:p>
          <a:p>
            <a:pPr algn="l">
              <a:lnSpc>
                <a:spcPts val="3779"/>
              </a:lnSpc>
            </a:pPr>
            <a:r>
              <a:rPr lang="en-US" sz="2699">
                <a:solidFill>
                  <a:srgbClr val="000000"/>
                </a:solidFill>
                <a:latin typeface="Poppins"/>
                <a:ea typeface="Poppins"/>
                <a:cs typeface="Poppins"/>
                <a:sym typeface="Poppins"/>
              </a:rPr>
              <a:t>We do not screen based on EXPERIENCE. We match Participants with a suitable farm based on their preferences and alignment with Hosts. </a:t>
            </a:r>
          </a:p>
        </p:txBody>
      </p:sp>
      <p:sp>
        <p:nvSpPr>
          <p:cNvPr id="28" name="AutoShape 28"/>
          <p:cNvSpPr/>
          <p:nvPr/>
        </p:nvSpPr>
        <p:spPr>
          <a:xfrm flipH="1">
            <a:off x="3113090" y="7308221"/>
            <a:ext cx="0" cy="683133"/>
          </a:xfrm>
          <a:prstGeom prst="line">
            <a:avLst/>
          </a:prstGeom>
          <a:ln w="180975" cap="flat">
            <a:solidFill>
              <a:srgbClr val="000000"/>
            </a:solidFill>
            <a:prstDash val="solid"/>
            <a:headEnd type="none" w="sm" len="sm"/>
            <a:tailEnd type="arrow" w="med" len="sm"/>
          </a:ln>
        </p:spPr>
        <p:txBody>
          <a:bodyPr/>
          <a:lstStyle/>
          <a:p>
            <a:endParaRPr lang="en-AU"/>
          </a:p>
        </p:txBody>
      </p:sp>
      <p:sp>
        <p:nvSpPr>
          <p:cNvPr id="29" name="AutoShape 29"/>
          <p:cNvSpPr/>
          <p:nvPr/>
        </p:nvSpPr>
        <p:spPr>
          <a:xfrm>
            <a:off x="5197480" y="8678745"/>
            <a:ext cx="683133" cy="0"/>
          </a:xfrm>
          <a:prstGeom prst="line">
            <a:avLst/>
          </a:prstGeom>
          <a:ln w="180975" cap="flat">
            <a:solidFill>
              <a:srgbClr val="000000"/>
            </a:solidFill>
            <a:prstDash val="solid"/>
            <a:headEnd type="none" w="sm" len="sm"/>
            <a:tailEnd type="arrow" w="med" len="sm"/>
          </a:ln>
        </p:spPr>
        <p:txBody>
          <a:bodyPr/>
          <a:lstStyle/>
          <a:p>
            <a:endParaRPr lang="en-AU"/>
          </a:p>
        </p:txBody>
      </p:sp>
      <p:sp>
        <p:nvSpPr>
          <p:cNvPr id="30" name="AutoShape 30"/>
          <p:cNvSpPr/>
          <p:nvPr/>
        </p:nvSpPr>
        <p:spPr>
          <a:xfrm>
            <a:off x="14471039" y="8678745"/>
            <a:ext cx="683133" cy="0"/>
          </a:xfrm>
          <a:prstGeom prst="line">
            <a:avLst/>
          </a:prstGeom>
          <a:ln w="180975" cap="flat">
            <a:solidFill>
              <a:srgbClr val="000000"/>
            </a:solidFill>
            <a:prstDash val="solid"/>
            <a:headEnd type="none" w="sm" len="sm"/>
            <a:tailEnd type="arrow" w="med" len="sm"/>
          </a:ln>
        </p:spPr>
        <p:txBody>
          <a:bodyPr/>
          <a:lstStyle/>
          <a:p>
            <a:endParaRPr lang="en-AU"/>
          </a:p>
        </p:txBody>
      </p:sp>
      <p:sp>
        <p:nvSpPr>
          <p:cNvPr id="31" name="AutoShape 31"/>
          <p:cNvSpPr/>
          <p:nvPr/>
        </p:nvSpPr>
        <p:spPr>
          <a:xfrm flipH="1">
            <a:off x="12386648" y="7308221"/>
            <a:ext cx="0" cy="683133"/>
          </a:xfrm>
          <a:prstGeom prst="line">
            <a:avLst/>
          </a:prstGeom>
          <a:ln w="180975" cap="flat">
            <a:solidFill>
              <a:srgbClr val="000000"/>
            </a:solidFill>
            <a:prstDash val="solid"/>
            <a:headEnd type="none" w="sm" len="sm"/>
            <a:tailEnd type="arrow" w="med" len="sm"/>
          </a:ln>
        </p:spPr>
        <p:txBody>
          <a:bodyPr/>
          <a:lstStyle/>
          <a:p>
            <a:endParaRPr lang="en-AU"/>
          </a:p>
        </p:txBody>
      </p:sp>
      <p:sp>
        <p:nvSpPr>
          <p:cNvPr id="32" name="AutoShape 32"/>
          <p:cNvSpPr/>
          <p:nvPr/>
        </p:nvSpPr>
        <p:spPr>
          <a:xfrm>
            <a:off x="9808785" y="6297290"/>
            <a:ext cx="683133" cy="0"/>
          </a:xfrm>
          <a:prstGeom prst="line">
            <a:avLst/>
          </a:prstGeom>
          <a:ln w="180975" cap="flat">
            <a:solidFill>
              <a:srgbClr val="000000"/>
            </a:solidFill>
            <a:prstDash val="solid"/>
            <a:headEnd type="none" w="sm" len="sm"/>
            <a:tailEnd type="arrow" w="med" len="sm"/>
          </a:ln>
        </p:spPr>
        <p:txBody>
          <a:bodyPr/>
          <a:lstStyle/>
          <a:p>
            <a:endParaRPr lang="en-AU"/>
          </a:p>
        </p:txBody>
      </p:sp>
      <p:sp>
        <p:nvSpPr>
          <p:cNvPr id="33" name="AutoShape 33"/>
          <p:cNvSpPr/>
          <p:nvPr/>
        </p:nvSpPr>
        <p:spPr>
          <a:xfrm flipV="1">
            <a:off x="7724395" y="6984681"/>
            <a:ext cx="0" cy="683133"/>
          </a:xfrm>
          <a:prstGeom prst="line">
            <a:avLst/>
          </a:prstGeom>
          <a:ln w="180975" cap="flat">
            <a:solidFill>
              <a:srgbClr val="000000"/>
            </a:solidFill>
            <a:prstDash val="solid"/>
            <a:headEnd type="none" w="sm" len="sm"/>
            <a:tailEnd type="arrow" w="med" len="sm"/>
          </a:ln>
        </p:spPr>
        <p:txBody>
          <a:bodyPr/>
          <a:lstStyle/>
          <a:p>
            <a:endParaRPr lang="en-AU"/>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099952">
            <a:off x="2100146" y="-1411576"/>
            <a:ext cx="12693180" cy="12661447"/>
          </a:xfrm>
          <a:custGeom>
            <a:avLst/>
            <a:gdLst/>
            <a:ahLst/>
            <a:cxnLst/>
            <a:rect l="l" t="t" r="r" b="b"/>
            <a:pathLst>
              <a:path w="12693180" h="12661447">
                <a:moveTo>
                  <a:pt x="0" y="0"/>
                </a:moveTo>
                <a:lnTo>
                  <a:pt x="12693180" y="0"/>
                </a:lnTo>
                <a:lnTo>
                  <a:pt x="12693180" y="12661446"/>
                </a:lnTo>
                <a:lnTo>
                  <a:pt x="0" y="1266144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grpSp>
        <p:nvGrpSpPr>
          <p:cNvPr id="3" name="Group 3"/>
          <p:cNvGrpSpPr/>
          <p:nvPr/>
        </p:nvGrpSpPr>
        <p:grpSpPr>
          <a:xfrm>
            <a:off x="16285005" y="8197696"/>
            <a:ext cx="1152627" cy="1152627"/>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DED"/>
            </a:solidFill>
          </p:spPr>
          <p:txBody>
            <a:bodyPr/>
            <a:lstStyle/>
            <a:p>
              <a:endParaRPr lang="en-AU"/>
            </a:p>
          </p:txBody>
        </p:sp>
        <p:sp>
          <p:nvSpPr>
            <p:cNvPr id="5" name="TextBox 5"/>
            <p:cNvSpPr txBox="1"/>
            <p:nvPr/>
          </p:nvSpPr>
          <p:spPr>
            <a:xfrm>
              <a:off x="76200" y="76200"/>
              <a:ext cx="660400" cy="660400"/>
            </a:xfrm>
            <a:prstGeom prst="rect">
              <a:avLst/>
            </a:prstGeom>
          </p:spPr>
          <p:txBody>
            <a:bodyPr lIns="50800" tIns="50800" rIns="50800" bIns="50800" rtlCol="0" anchor="ctr"/>
            <a:lstStyle/>
            <a:p>
              <a:pPr algn="ctr">
                <a:lnSpc>
                  <a:spcPts val="2749"/>
                </a:lnSpc>
              </a:pPr>
              <a:endParaRPr/>
            </a:p>
          </p:txBody>
        </p:sp>
      </p:grpSp>
      <p:sp>
        <p:nvSpPr>
          <p:cNvPr id="6" name="TextBox 6"/>
          <p:cNvSpPr txBox="1"/>
          <p:nvPr/>
        </p:nvSpPr>
        <p:spPr>
          <a:xfrm>
            <a:off x="1061991" y="928826"/>
            <a:ext cx="178891" cy="665479"/>
          </a:xfrm>
          <a:prstGeom prst="rect">
            <a:avLst/>
          </a:prstGeom>
        </p:spPr>
        <p:txBody>
          <a:bodyPr lIns="0" tIns="0" rIns="0" bIns="0" rtlCol="0" anchor="t">
            <a:spAutoFit/>
          </a:bodyPr>
          <a:lstStyle/>
          <a:p>
            <a:pPr algn="ctr">
              <a:lnSpc>
                <a:spcPts val="4839"/>
              </a:lnSpc>
              <a:spcBef>
                <a:spcPct val="0"/>
              </a:spcBef>
            </a:pPr>
            <a:r>
              <a:rPr lang="en-US" sz="4399">
                <a:solidFill>
                  <a:srgbClr val="000000"/>
                </a:solidFill>
                <a:latin typeface="Poppins"/>
                <a:ea typeface="Poppins"/>
                <a:cs typeface="Poppins"/>
                <a:sym typeface="Poppins"/>
              </a:rPr>
              <a:t>1</a:t>
            </a:r>
          </a:p>
        </p:txBody>
      </p:sp>
      <p:sp>
        <p:nvSpPr>
          <p:cNvPr id="7" name="TextBox 7"/>
          <p:cNvSpPr txBox="1"/>
          <p:nvPr/>
        </p:nvSpPr>
        <p:spPr>
          <a:xfrm>
            <a:off x="6538339" y="2313897"/>
            <a:ext cx="321370" cy="665479"/>
          </a:xfrm>
          <a:prstGeom prst="rect">
            <a:avLst/>
          </a:prstGeom>
        </p:spPr>
        <p:txBody>
          <a:bodyPr lIns="0" tIns="0" rIns="0" bIns="0" rtlCol="0" anchor="t">
            <a:spAutoFit/>
          </a:bodyPr>
          <a:lstStyle/>
          <a:p>
            <a:pPr algn="ctr">
              <a:lnSpc>
                <a:spcPts val="4839"/>
              </a:lnSpc>
              <a:spcBef>
                <a:spcPct val="0"/>
              </a:spcBef>
            </a:pPr>
            <a:r>
              <a:rPr lang="en-US" sz="4399">
                <a:solidFill>
                  <a:srgbClr val="000000"/>
                </a:solidFill>
                <a:latin typeface="Poppins"/>
                <a:ea typeface="Poppins"/>
                <a:cs typeface="Poppins"/>
                <a:sym typeface="Poppins"/>
              </a:rPr>
              <a:t>2</a:t>
            </a:r>
          </a:p>
        </p:txBody>
      </p:sp>
      <p:sp>
        <p:nvSpPr>
          <p:cNvPr id="8" name="TextBox 8"/>
          <p:cNvSpPr txBox="1"/>
          <p:nvPr/>
        </p:nvSpPr>
        <p:spPr>
          <a:xfrm>
            <a:off x="8814792" y="5828195"/>
            <a:ext cx="329208" cy="665480"/>
          </a:xfrm>
          <a:prstGeom prst="rect">
            <a:avLst/>
          </a:prstGeom>
        </p:spPr>
        <p:txBody>
          <a:bodyPr lIns="0" tIns="0" rIns="0" bIns="0" rtlCol="0" anchor="t">
            <a:spAutoFit/>
          </a:bodyPr>
          <a:lstStyle/>
          <a:p>
            <a:pPr algn="ctr">
              <a:lnSpc>
                <a:spcPts val="4840"/>
              </a:lnSpc>
              <a:spcBef>
                <a:spcPct val="0"/>
              </a:spcBef>
            </a:pPr>
            <a:r>
              <a:rPr lang="en-US" sz="4400">
                <a:solidFill>
                  <a:srgbClr val="000000"/>
                </a:solidFill>
                <a:latin typeface="Poppins"/>
                <a:ea typeface="Poppins"/>
                <a:cs typeface="Poppins"/>
                <a:sym typeface="Poppins"/>
              </a:rPr>
              <a:t>3</a:t>
            </a:r>
          </a:p>
        </p:txBody>
      </p:sp>
      <p:sp>
        <p:nvSpPr>
          <p:cNvPr id="9" name="TextBox 9"/>
          <p:cNvSpPr txBox="1"/>
          <p:nvPr/>
        </p:nvSpPr>
        <p:spPr>
          <a:xfrm>
            <a:off x="12565174" y="6394147"/>
            <a:ext cx="351532" cy="665479"/>
          </a:xfrm>
          <a:prstGeom prst="rect">
            <a:avLst/>
          </a:prstGeom>
        </p:spPr>
        <p:txBody>
          <a:bodyPr lIns="0" tIns="0" rIns="0" bIns="0" rtlCol="0" anchor="t">
            <a:spAutoFit/>
          </a:bodyPr>
          <a:lstStyle/>
          <a:p>
            <a:pPr algn="ctr">
              <a:lnSpc>
                <a:spcPts val="4839"/>
              </a:lnSpc>
              <a:spcBef>
                <a:spcPct val="0"/>
              </a:spcBef>
            </a:pPr>
            <a:r>
              <a:rPr lang="en-US" sz="4399">
                <a:solidFill>
                  <a:srgbClr val="000000"/>
                </a:solidFill>
                <a:latin typeface="Poppins"/>
                <a:ea typeface="Poppins"/>
                <a:cs typeface="Poppins"/>
                <a:sym typeface="Poppins"/>
              </a:rPr>
              <a:t>4</a:t>
            </a:r>
          </a:p>
        </p:txBody>
      </p:sp>
      <p:sp>
        <p:nvSpPr>
          <p:cNvPr id="10" name="TextBox 10"/>
          <p:cNvSpPr txBox="1"/>
          <p:nvPr/>
        </p:nvSpPr>
        <p:spPr>
          <a:xfrm>
            <a:off x="16685850" y="8451977"/>
            <a:ext cx="350937" cy="665479"/>
          </a:xfrm>
          <a:prstGeom prst="rect">
            <a:avLst/>
          </a:prstGeom>
        </p:spPr>
        <p:txBody>
          <a:bodyPr lIns="0" tIns="0" rIns="0" bIns="0" rtlCol="0" anchor="t">
            <a:spAutoFit/>
          </a:bodyPr>
          <a:lstStyle/>
          <a:p>
            <a:pPr algn="ctr">
              <a:lnSpc>
                <a:spcPts val="4839"/>
              </a:lnSpc>
              <a:spcBef>
                <a:spcPct val="0"/>
              </a:spcBef>
            </a:pPr>
            <a:r>
              <a:rPr lang="en-US" sz="4399">
                <a:solidFill>
                  <a:srgbClr val="000000"/>
                </a:solidFill>
                <a:latin typeface="Poppins"/>
                <a:ea typeface="Poppins"/>
                <a:cs typeface="Poppins"/>
                <a:sym typeface="Poppins"/>
              </a:rPr>
              <a:t>5</a:t>
            </a:r>
          </a:p>
        </p:txBody>
      </p:sp>
      <p:sp>
        <p:nvSpPr>
          <p:cNvPr id="11" name="TextBox 11"/>
          <p:cNvSpPr txBox="1"/>
          <p:nvPr/>
        </p:nvSpPr>
        <p:spPr>
          <a:xfrm>
            <a:off x="431042" y="2180732"/>
            <a:ext cx="2273002" cy="665479"/>
          </a:xfrm>
          <a:prstGeom prst="rect">
            <a:avLst/>
          </a:prstGeom>
        </p:spPr>
        <p:txBody>
          <a:bodyPr lIns="0" tIns="0" rIns="0" bIns="0" rtlCol="0" anchor="t">
            <a:spAutoFit/>
          </a:bodyPr>
          <a:lstStyle/>
          <a:p>
            <a:pPr algn="ctr">
              <a:lnSpc>
                <a:spcPts val="4839"/>
              </a:lnSpc>
              <a:spcBef>
                <a:spcPct val="0"/>
              </a:spcBef>
            </a:pPr>
            <a:r>
              <a:rPr lang="en-US" sz="4399">
                <a:solidFill>
                  <a:srgbClr val="000000"/>
                </a:solidFill>
                <a:latin typeface="Poppins"/>
                <a:ea typeface="Poppins"/>
                <a:cs typeface="Poppins"/>
                <a:sym typeface="Poppins"/>
              </a:rPr>
              <a:t>O-Week</a:t>
            </a:r>
          </a:p>
        </p:txBody>
      </p:sp>
      <p:sp>
        <p:nvSpPr>
          <p:cNvPr id="12" name="TextBox 12"/>
          <p:cNvSpPr txBox="1"/>
          <p:nvPr/>
        </p:nvSpPr>
        <p:spPr>
          <a:xfrm>
            <a:off x="7675352" y="2180732"/>
            <a:ext cx="3679924" cy="665479"/>
          </a:xfrm>
          <a:prstGeom prst="rect">
            <a:avLst/>
          </a:prstGeom>
        </p:spPr>
        <p:txBody>
          <a:bodyPr lIns="0" tIns="0" rIns="0" bIns="0" rtlCol="0" anchor="t">
            <a:spAutoFit/>
          </a:bodyPr>
          <a:lstStyle/>
          <a:p>
            <a:pPr algn="ctr">
              <a:lnSpc>
                <a:spcPts val="4839"/>
              </a:lnSpc>
              <a:spcBef>
                <a:spcPct val="0"/>
              </a:spcBef>
            </a:pPr>
            <a:r>
              <a:rPr lang="en-US" sz="4399">
                <a:solidFill>
                  <a:srgbClr val="000000"/>
                </a:solidFill>
                <a:latin typeface="Poppins"/>
                <a:ea typeface="Poppins"/>
                <a:cs typeface="Poppins"/>
                <a:sym typeface="Poppins"/>
              </a:rPr>
              <a:t>Start on farm</a:t>
            </a:r>
          </a:p>
        </p:txBody>
      </p:sp>
      <p:sp>
        <p:nvSpPr>
          <p:cNvPr id="13" name="TextBox 13"/>
          <p:cNvSpPr txBox="1"/>
          <p:nvPr/>
        </p:nvSpPr>
        <p:spPr>
          <a:xfrm>
            <a:off x="2752452" y="6726887"/>
            <a:ext cx="6762862" cy="1275079"/>
          </a:xfrm>
          <a:prstGeom prst="rect">
            <a:avLst/>
          </a:prstGeom>
        </p:spPr>
        <p:txBody>
          <a:bodyPr lIns="0" tIns="0" rIns="0" bIns="0" rtlCol="0" anchor="t">
            <a:spAutoFit/>
          </a:bodyPr>
          <a:lstStyle/>
          <a:p>
            <a:pPr algn="ctr">
              <a:lnSpc>
                <a:spcPts val="4839"/>
              </a:lnSpc>
              <a:spcBef>
                <a:spcPct val="0"/>
              </a:spcBef>
            </a:pPr>
            <a:r>
              <a:rPr lang="en-US" sz="4399">
                <a:solidFill>
                  <a:srgbClr val="000000"/>
                </a:solidFill>
                <a:latin typeface="Poppins"/>
                <a:ea typeface="Poppins"/>
                <a:cs typeface="Poppins"/>
                <a:sym typeface="Poppins"/>
              </a:rPr>
              <a:t>Welfare checks/training &amp; engagement</a:t>
            </a:r>
          </a:p>
        </p:txBody>
      </p:sp>
      <p:sp>
        <p:nvSpPr>
          <p:cNvPr id="14" name="TextBox 14"/>
          <p:cNvSpPr txBox="1"/>
          <p:nvPr/>
        </p:nvSpPr>
        <p:spPr>
          <a:xfrm>
            <a:off x="12220849" y="5119068"/>
            <a:ext cx="5031716" cy="1275079"/>
          </a:xfrm>
          <a:prstGeom prst="rect">
            <a:avLst/>
          </a:prstGeom>
        </p:spPr>
        <p:txBody>
          <a:bodyPr lIns="0" tIns="0" rIns="0" bIns="0" rtlCol="0" anchor="t">
            <a:spAutoFit/>
          </a:bodyPr>
          <a:lstStyle/>
          <a:p>
            <a:pPr algn="ctr">
              <a:lnSpc>
                <a:spcPts val="4839"/>
              </a:lnSpc>
              <a:spcBef>
                <a:spcPct val="0"/>
              </a:spcBef>
            </a:pPr>
            <a:r>
              <a:rPr lang="en-US" sz="4399">
                <a:solidFill>
                  <a:srgbClr val="000000"/>
                </a:solidFill>
                <a:latin typeface="Poppins"/>
                <a:ea typeface="Poppins"/>
                <a:cs typeface="Poppins"/>
                <a:sym typeface="Poppins"/>
              </a:rPr>
              <a:t>Graduate the Program</a:t>
            </a:r>
          </a:p>
        </p:txBody>
      </p:sp>
      <p:sp>
        <p:nvSpPr>
          <p:cNvPr id="15" name="TextBox 15"/>
          <p:cNvSpPr txBox="1"/>
          <p:nvPr/>
        </p:nvSpPr>
        <p:spPr>
          <a:xfrm>
            <a:off x="12220849" y="9350322"/>
            <a:ext cx="6762862" cy="665479"/>
          </a:xfrm>
          <a:prstGeom prst="rect">
            <a:avLst/>
          </a:prstGeom>
        </p:spPr>
        <p:txBody>
          <a:bodyPr lIns="0" tIns="0" rIns="0" bIns="0" rtlCol="0" anchor="t">
            <a:spAutoFit/>
          </a:bodyPr>
          <a:lstStyle/>
          <a:p>
            <a:pPr algn="ctr">
              <a:lnSpc>
                <a:spcPts val="4839"/>
              </a:lnSpc>
              <a:spcBef>
                <a:spcPct val="0"/>
              </a:spcBef>
            </a:pPr>
            <a:r>
              <a:rPr lang="en-US" sz="4399">
                <a:solidFill>
                  <a:srgbClr val="000000"/>
                </a:solidFill>
                <a:latin typeface="Poppins"/>
                <a:ea typeface="Poppins"/>
                <a:cs typeface="Poppins"/>
                <a:sym typeface="Poppins"/>
              </a:rPr>
              <a:t>Alumni Program</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6230526" cy="10384385"/>
          </a:xfrm>
          <a:custGeom>
            <a:avLst/>
            <a:gdLst/>
            <a:ahLst/>
            <a:cxnLst/>
            <a:rect l="l" t="t" r="r" b="b"/>
            <a:pathLst>
              <a:path w="6230526" h="10384385">
                <a:moveTo>
                  <a:pt x="0" y="0"/>
                </a:moveTo>
                <a:lnTo>
                  <a:pt x="6230526" y="0"/>
                </a:lnTo>
                <a:lnTo>
                  <a:pt x="6230526" y="10384385"/>
                </a:lnTo>
                <a:lnTo>
                  <a:pt x="0" y="10384385"/>
                </a:lnTo>
                <a:lnTo>
                  <a:pt x="0" y="0"/>
                </a:lnTo>
                <a:close/>
              </a:path>
            </a:pathLst>
          </a:custGeom>
          <a:blipFill>
            <a:blip r:embed="rId3"/>
            <a:stretch>
              <a:fillRect l="-16404" t="-8969" r="-5556" b="-793"/>
            </a:stretch>
          </a:blipFill>
        </p:spPr>
        <p:txBody>
          <a:bodyPr/>
          <a:lstStyle/>
          <a:p>
            <a:endParaRPr lang="en-AU"/>
          </a:p>
        </p:txBody>
      </p:sp>
      <p:grpSp>
        <p:nvGrpSpPr>
          <p:cNvPr id="3" name="Group 3"/>
          <p:cNvGrpSpPr/>
          <p:nvPr/>
        </p:nvGrpSpPr>
        <p:grpSpPr>
          <a:xfrm>
            <a:off x="5620557" y="-270817"/>
            <a:ext cx="13191806" cy="3086100"/>
            <a:chOff x="0" y="0"/>
            <a:chExt cx="3474385" cy="812800"/>
          </a:xfrm>
        </p:grpSpPr>
        <p:sp>
          <p:nvSpPr>
            <p:cNvPr id="4" name="Freeform 4"/>
            <p:cNvSpPr/>
            <p:nvPr/>
          </p:nvSpPr>
          <p:spPr>
            <a:xfrm>
              <a:off x="0" y="0"/>
              <a:ext cx="3474385" cy="812800"/>
            </a:xfrm>
            <a:custGeom>
              <a:avLst/>
              <a:gdLst/>
              <a:ahLst/>
              <a:cxnLst/>
              <a:rect l="l" t="t" r="r" b="b"/>
              <a:pathLst>
                <a:path w="3474385" h="812800">
                  <a:moveTo>
                    <a:pt x="0" y="0"/>
                  </a:moveTo>
                  <a:lnTo>
                    <a:pt x="3474385" y="0"/>
                  </a:lnTo>
                  <a:lnTo>
                    <a:pt x="3474385" y="812800"/>
                  </a:lnTo>
                  <a:lnTo>
                    <a:pt x="0" y="812800"/>
                  </a:lnTo>
                  <a:close/>
                </a:path>
              </a:pathLst>
            </a:custGeom>
            <a:solidFill>
              <a:srgbClr val="FFFF00"/>
            </a:solidFill>
          </p:spPr>
          <p:txBody>
            <a:bodyPr/>
            <a:lstStyle/>
            <a:p>
              <a:endParaRPr lang="en-AU"/>
            </a:p>
          </p:txBody>
        </p:sp>
        <p:sp>
          <p:nvSpPr>
            <p:cNvPr id="5" name="TextBox 5"/>
            <p:cNvSpPr txBox="1"/>
            <p:nvPr/>
          </p:nvSpPr>
          <p:spPr>
            <a:xfrm>
              <a:off x="0" y="0"/>
              <a:ext cx="3474385" cy="812800"/>
            </a:xfrm>
            <a:prstGeom prst="rect">
              <a:avLst/>
            </a:prstGeom>
          </p:spPr>
          <p:txBody>
            <a:bodyPr lIns="50800" tIns="50800" rIns="50800" bIns="50800" rtlCol="0" anchor="ctr"/>
            <a:lstStyle/>
            <a:p>
              <a:pPr algn="ctr">
                <a:lnSpc>
                  <a:spcPts val="2749"/>
                </a:lnSpc>
              </a:pPr>
              <a:endParaRPr/>
            </a:p>
          </p:txBody>
        </p:sp>
      </p:grpSp>
      <p:grpSp>
        <p:nvGrpSpPr>
          <p:cNvPr id="6" name="Group 6"/>
          <p:cNvGrpSpPr/>
          <p:nvPr/>
        </p:nvGrpSpPr>
        <p:grpSpPr>
          <a:xfrm>
            <a:off x="4064777" y="1713907"/>
            <a:ext cx="2863544" cy="2863544"/>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en-AU"/>
            </a:p>
          </p:txBody>
        </p:sp>
        <p:sp>
          <p:nvSpPr>
            <p:cNvPr id="8" name="TextBox 8"/>
            <p:cNvSpPr txBox="1"/>
            <p:nvPr/>
          </p:nvSpPr>
          <p:spPr>
            <a:xfrm>
              <a:off x="76200" y="76200"/>
              <a:ext cx="660400" cy="660400"/>
            </a:xfrm>
            <a:prstGeom prst="rect">
              <a:avLst/>
            </a:prstGeom>
          </p:spPr>
          <p:txBody>
            <a:bodyPr lIns="50800" tIns="50800" rIns="50800" bIns="50800" rtlCol="0" anchor="ctr"/>
            <a:lstStyle/>
            <a:p>
              <a:pPr algn="ctr">
                <a:lnSpc>
                  <a:spcPts val="2749"/>
                </a:lnSpc>
              </a:pPr>
              <a:endParaRPr/>
            </a:p>
          </p:txBody>
        </p:sp>
      </p:grpSp>
      <p:grpSp>
        <p:nvGrpSpPr>
          <p:cNvPr id="9" name="Group 9"/>
          <p:cNvGrpSpPr/>
          <p:nvPr/>
        </p:nvGrpSpPr>
        <p:grpSpPr>
          <a:xfrm>
            <a:off x="4215437" y="1864567"/>
            <a:ext cx="2562224" cy="2562224"/>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DED"/>
            </a:solidFill>
          </p:spPr>
          <p:txBody>
            <a:bodyPr/>
            <a:lstStyle/>
            <a:p>
              <a:endParaRPr lang="en-AU"/>
            </a:p>
          </p:txBody>
        </p:sp>
        <p:sp>
          <p:nvSpPr>
            <p:cNvPr id="11" name="TextBox 11"/>
            <p:cNvSpPr txBox="1"/>
            <p:nvPr/>
          </p:nvSpPr>
          <p:spPr>
            <a:xfrm>
              <a:off x="76200" y="76200"/>
              <a:ext cx="660400" cy="660400"/>
            </a:xfrm>
            <a:prstGeom prst="rect">
              <a:avLst/>
            </a:prstGeom>
          </p:spPr>
          <p:txBody>
            <a:bodyPr lIns="50800" tIns="50800" rIns="50800" bIns="50800" rtlCol="0" anchor="ctr"/>
            <a:lstStyle/>
            <a:p>
              <a:pPr algn="ctr">
                <a:lnSpc>
                  <a:spcPts val="2749"/>
                </a:lnSpc>
              </a:pPr>
              <a:endParaRPr/>
            </a:p>
          </p:txBody>
        </p:sp>
      </p:grpSp>
      <p:grpSp>
        <p:nvGrpSpPr>
          <p:cNvPr id="12" name="Group 12"/>
          <p:cNvGrpSpPr/>
          <p:nvPr/>
        </p:nvGrpSpPr>
        <p:grpSpPr>
          <a:xfrm>
            <a:off x="7785544" y="7048554"/>
            <a:ext cx="4257561" cy="2704328"/>
            <a:chOff x="0" y="0"/>
            <a:chExt cx="1279632" cy="812800"/>
          </a:xfrm>
        </p:grpSpPr>
        <p:sp>
          <p:nvSpPr>
            <p:cNvPr id="13" name="Freeform 13"/>
            <p:cNvSpPr/>
            <p:nvPr/>
          </p:nvSpPr>
          <p:spPr>
            <a:xfrm>
              <a:off x="0" y="0"/>
              <a:ext cx="1279632" cy="812800"/>
            </a:xfrm>
            <a:custGeom>
              <a:avLst/>
              <a:gdLst/>
              <a:ahLst/>
              <a:cxnLst/>
              <a:rect l="l" t="t" r="r" b="b"/>
              <a:pathLst>
                <a:path w="1279632" h="812800">
                  <a:moveTo>
                    <a:pt x="92738" y="0"/>
                  </a:moveTo>
                  <a:lnTo>
                    <a:pt x="1186894" y="0"/>
                  </a:lnTo>
                  <a:cubicBezTo>
                    <a:pt x="1238112" y="0"/>
                    <a:pt x="1279632" y="41520"/>
                    <a:pt x="1279632" y="92738"/>
                  </a:cubicBezTo>
                  <a:lnTo>
                    <a:pt x="1279632" y="720062"/>
                  </a:lnTo>
                  <a:cubicBezTo>
                    <a:pt x="1279632" y="771280"/>
                    <a:pt x="1238112" y="812800"/>
                    <a:pt x="1186894" y="812800"/>
                  </a:cubicBezTo>
                  <a:lnTo>
                    <a:pt x="92738" y="812800"/>
                  </a:lnTo>
                  <a:cubicBezTo>
                    <a:pt x="41520" y="812800"/>
                    <a:pt x="0" y="771280"/>
                    <a:pt x="0" y="720062"/>
                  </a:cubicBezTo>
                  <a:lnTo>
                    <a:pt x="0" y="92738"/>
                  </a:lnTo>
                  <a:cubicBezTo>
                    <a:pt x="0" y="41520"/>
                    <a:pt x="41520" y="0"/>
                    <a:pt x="92738" y="0"/>
                  </a:cubicBezTo>
                  <a:close/>
                </a:path>
              </a:pathLst>
            </a:custGeom>
            <a:solidFill>
              <a:srgbClr val="FFFF00"/>
            </a:solidFill>
          </p:spPr>
          <p:txBody>
            <a:bodyPr/>
            <a:lstStyle/>
            <a:p>
              <a:endParaRPr lang="en-AU"/>
            </a:p>
          </p:txBody>
        </p:sp>
        <p:sp>
          <p:nvSpPr>
            <p:cNvPr id="14" name="TextBox 14"/>
            <p:cNvSpPr txBox="1"/>
            <p:nvPr/>
          </p:nvSpPr>
          <p:spPr>
            <a:xfrm>
              <a:off x="0" y="0"/>
              <a:ext cx="1279632" cy="812800"/>
            </a:xfrm>
            <a:prstGeom prst="rect">
              <a:avLst/>
            </a:prstGeom>
          </p:spPr>
          <p:txBody>
            <a:bodyPr lIns="50800" tIns="50800" rIns="50800" bIns="50800" rtlCol="0" anchor="ctr"/>
            <a:lstStyle/>
            <a:p>
              <a:pPr algn="ctr">
                <a:lnSpc>
                  <a:spcPts val="3629"/>
                </a:lnSpc>
              </a:pPr>
              <a:r>
                <a:rPr lang="en-US" sz="3299" b="1">
                  <a:solidFill>
                    <a:srgbClr val="000000"/>
                  </a:solidFill>
                  <a:latin typeface="Poppins Bold"/>
                  <a:ea typeface="Poppins Bold"/>
                  <a:cs typeface="Poppins Bold"/>
                  <a:sym typeface="Poppins Bold"/>
                </a:rPr>
                <a:t>Training</a:t>
              </a:r>
            </a:p>
          </p:txBody>
        </p:sp>
      </p:grpSp>
      <p:grpSp>
        <p:nvGrpSpPr>
          <p:cNvPr id="15" name="Group 15"/>
          <p:cNvGrpSpPr/>
          <p:nvPr/>
        </p:nvGrpSpPr>
        <p:grpSpPr>
          <a:xfrm>
            <a:off x="12389815" y="7048554"/>
            <a:ext cx="4257561" cy="2704328"/>
            <a:chOff x="0" y="0"/>
            <a:chExt cx="1279632" cy="812800"/>
          </a:xfrm>
        </p:grpSpPr>
        <p:sp>
          <p:nvSpPr>
            <p:cNvPr id="16" name="Freeform 16"/>
            <p:cNvSpPr/>
            <p:nvPr/>
          </p:nvSpPr>
          <p:spPr>
            <a:xfrm>
              <a:off x="0" y="0"/>
              <a:ext cx="1279632" cy="812800"/>
            </a:xfrm>
            <a:custGeom>
              <a:avLst/>
              <a:gdLst/>
              <a:ahLst/>
              <a:cxnLst/>
              <a:rect l="l" t="t" r="r" b="b"/>
              <a:pathLst>
                <a:path w="1279632" h="812800">
                  <a:moveTo>
                    <a:pt x="92738" y="0"/>
                  </a:moveTo>
                  <a:lnTo>
                    <a:pt x="1186894" y="0"/>
                  </a:lnTo>
                  <a:cubicBezTo>
                    <a:pt x="1238112" y="0"/>
                    <a:pt x="1279632" y="41520"/>
                    <a:pt x="1279632" y="92738"/>
                  </a:cubicBezTo>
                  <a:lnTo>
                    <a:pt x="1279632" y="720062"/>
                  </a:lnTo>
                  <a:cubicBezTo>
                    <a:pt x="1279632" y="771280"/>
                    <a:pt x="1238112" y="812800"/>
                    <a:pt x="1186894" y="812800"/>
                  </a:cubicBezTo>
                  <a:lnTo>
                    <a:pt x="92738" y="812800"/>
                  </a:lnTo>
                  <a:cubicBezTo>
                    <a:pt x="41520" y="812800"/>
                    <a:pt x="0" y="771280"/>
                    <a:pt x="0" y="720062"/>
                  </a:cubicBezTo>
                  <a:lnTo>
                    <a:pt x="0" y="92738"/>
                  </a:lnTo>
                  <a:cubicBezTo>
                    <a:pt x="0" y="41520"/>
                    <a:pt x="41520" y="0"/>
                    <a:pt x="92738" y="0"/>
                  </a:cubicBezTo>
                  <a:close/>
                </a:path>
              </a:pathLst>
            </a:custGeom>
            <a:solidFill>
              <a:srgbClr val="FFFF00"/>
            </a:solidFill>
          </p:spPr>
          <p:txBody>
            <a:bodyPr/>
            <a:lstStyle/>
            <a:p>
              <a:endParaRPr lang="en-AU"/>
            </a:p>
          </p:txBody>
        </p:sp>
        <p:sp>
          <p:nvSpPr>
            <p:cNvPr id="17" name="TextBox 17"/>
            <p:cNvSpPr txBox="1"/>
            <p:nvPr/>
          </p:nvSpPr>
          <p:spPr>
            <a:xfrm>
              <a:off x="0" y="0"/>
              <a:ext cx="1279632" cy="812800"/>
            </a:xfrm>
            <a:prstGeom prst="rect">
              <a:avLst/>
            </a:prstGeom>
          </p:spPr>
          <p:txBody>
            <a:bodyPr lIns="50800" tIns="50800" rIns="50800" bIns="50800" rtlCol="0" anchor="ctr"/>
            <a:lstStyle/>
            <a:p>
              <a:pPr algn="ctr">
                <a:lnSpc>
                  <a:spcPts val="3629"/>
                </a:lnSpc>
              </a:pPr>
              <a:r>
                <a:rPr lang="en-US" sz="3299" b="1">
                  <a:solidFill>
                    <a:srgbClr val="000000"/>
                  </a:solidFill>
                  <a:latin typeface="Poppins Bold"/>
                  <a:ea typeface="Poppins Bold"/>
                  <a:cs typeface="Poppins Bold"/>
                  <a:sym typeface="Poppins Bold"/>
                </a:rPr>
                <a:t>Industry</a:t>
              </a:r>
            </a:p>
            <a:p>
              <a:pPr algn="ctr">
                <a:lnSpc>
                  <a:spcPts val="3629"/>
                </a:lnSpc>
              </a:pPr>
              <a:r>
                <a:rPr lang="en-US" sz="3299" b="1">
                  <a:solidFill>
                    <a:srgbClr val="000000"/>
                  </a:solidFill>
                  <a:latin typeface="Poppins Bold"/>
                  <a:ea typeface="Poppins Bold"/>
                  <a:cs typeface="Poppins Bold"/>
                  <a:sym typeface="Poppins Bold"/>
                </a:rPr>
                <a:t>Engagement</a:t>
              </a:r>
            </a:p>
          </p:txBody>
        </p:sp>
      </p:grpSp>
      <p:sp>
        <p:nvSpPr>
          <p:cNvPr id="18" name="Freeform 18"/>
          <p:cNvSpPr/>
          <p:nvPr/>
        </p:nvSpPr>
        <p:spPr>
          <a:xfrm>
            <a:off x="11611813" y="8068250"/>
            <a:ext cx="1182109" cy="664937"/>
          </a:xfrm>
          <a:custGeom>
            <a:avLst/>
            <a:gdLst/>
            <a:ahLst/>
            <a:cxnLst/>
            <a:rect l="l" t="t" r="r" b="b"/>
            <a:pathLst>
              <a:path w="1182109" h="664937">
                <a:moveTo>
                  <a:pt x="0" y="0"/>
                </a:moveTo>
                <a:lnTo>
                  <a:pt x="1182110" y="0"/>
                </a:lnTo>
                <a:lnTo>
                  <a:pt x="1182110" y="664936"/>
                </a:lnTo>
                <a:lnTo>
                  <a:pt x="0" y="66493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AU"/>
          </a:p>
        </p:txBody>
      </p:sp>
      <p:sp>
        <p:nvSpPr>
          <p:cNvPr id="19" name="TextBox 19"/>
          <p:cNvSpPr txBox="1"/>
          <p:nvPr/>
        </p:nvSpPr>
        <p:spPr>
          <a:xfrm>
            <a:off x="7160028" y="5375799"/>
            <a:ext cx="10112864" cy="1172845"/>
          </a:xfrm>
          <a:prstGeom prst="rect">
            <a:avLst/>
          </a:prstGeom>
        </p:spPr>
        <p:txBody>
          <a:bodyPr lIns="0" tIns="0" rIns="0" bIns="0" rtlCol="0" anchor="t">
            <a:spAutoFit/>
          </a:bodyPr>
          <a:lstStyle/>
          <a:p>
            <a:pPr algn="l">
              <a:lnSpc>
                <a:spcPts val="3079"/>
              </a:lnSpc>
            </a:pPr>
            <a:r>
              <a:rPr lang="en-US" sz="2199">
                <a:solidFill>
                  <a:srgbClr val="000000"/>
                </a:solidFill>
                <a:latin typeface="Poppins"/>
                <a:ea typeface="Poppins"/>
                <a:cs typeface="Poppins"/>
                <a:sym typeface="Poppins"/>
              </a:rPr>
              <a:t>Employers are encouraged to have input into your Participant’s training plan. Time off for training needs to be discussed by the employer and the Participant with clear expectations for leave, etc. </a:t>
            </a:r>
          </a:p>
        </p:txBody>
      </p:sp>
      <p:sp>
        <p:nvSpPr>
          <p:cNvPr id="20" name="TextBox 20"/>
          <p:cNvSpPr txBox="1"/>
          <p:nvPr/>
        </p:nvSpPr>
        <p:spPr>
          <a:xfrm>
            <a:off x="7146436" y="224439"/>
            <a:ext cx="9173182" cy="1943188"/>
          </a:xfrm>
          <a:prstGeom prst="rect">
            <a:avLst/>
          </a:prstGeom>
        </p:spPr>
        <p:txBody>
          <a:bodyPr lIns="0" tIns="0" rIns="0" bIns="0" rtlCol="0" anchor="t">
            <a:spAutoFit/>
          </a:bodyPr>
          <a:lstStyle/>
          <a:p>
            <a:pPr algn="l">
              <a:lnSpc>
                <a:spcPts val="7686"/>
              </a:lnSpc>
            </a:pPr>
            <a:r>
              <a:rPr lang="en-US" sz="5490" b="1">
                <a:solidFill>
                  <a:srgbClr val="000000"/>
                </a:solidFill>
                <a:latin typeface="Poppins Bold"/>
                <a:ea typeface="Poppins Bold"/>
                <a:cs typeface="Poppins Bold"/>
                <a:sym typeface="Poppins Bold"/>
              </a:rPr>
              <a:t>TRAINING &amp; </a:t>
            </a:r>
          </a:p>
          <a:p>
            <a:pPr algn="l">
              <a:lnSpc>
                <a:spcPts val="7686"/>
              </a:lnSpc>
            </a:pPr>
            <a:r>
              <a:rPr lang="en-US" sz="5490" b="1">
                <a:solidFill>
                  <a:srgbClr val="000000"/>
                </a:solidFill>
                <a:latin typeface="Poppins Bold"/>
                <a:ea typeface="Poppins Bold"/>
                <a:cs typeface="Poppins Bold"/>
                <a:sym typeface="Poppins Bold"/>
              </a:rPr>
              <a:t>CAREER DEVELOPMENT </a:t>
            </a:r>
          </a:p>
        </p:txBody>
      </p:sp>
      <p:sp>
        <p:nvSpPr>
          <p:cNvPr id="21" name="TextBox 21"/>
          <p:cNvSpPr txBox="1"/>
          <p:nvPr/>
        </p:nvSpPr>
        <p:spPr>
          <a:xfrm>
            <a:off x="4157624" y="2379937"/>
            <a:ext cx="2677849" cy="1455284"/>
          </a:xfrm>
          <a:prstGeom prst="rect">
            <a:avLst/>
          </a:prstGeom>
        </p:spPr>
        <p:txBody>
          <a:bodyPr lIns="0" tIns="0" rIns="0" bIns="0" rtlCol="0" anchor="t">
            <a:spAutoFit/>
          </a:bodyPr>
          <a:lstStyle/>
          <a:p>
            <a:pPr algn="ctr">
              <a:lnSpc>
                <a:spcPts val="3873"/>
              </a:lnSpc>
            </a:pPr>
            <a:r>
              <a:rPr lang="en-US" sz="2766" b="1">
                <a:solidFill>
                  <a:srgbClr val="FFFFFF"/>
                </a:solidFill>
                <a:latin typeface="Poppins Bold"/>
                <a:ea typeface="Poppins Bold"/>
                <a:cs typeface="Poppins Bold"/>
                <a:sym typeface="Poppins Bold"/>
              </a:rPr>
              <a:t>$4,500 Training Bursary</a:t>
            </a:r>
          </a:p>
        </p:txBody>
      </p:sp>
      <p:sp>
        <p:nvSpPr>
          <p:cNvPr id="22" name="TextBox 22"/>
          <p:cNvSpPr txBox="1"/>
          <p:nvPr/>
        </p:nvSpPr>
        <p:spPr>
          <a:xfrm>
            <a:off x="6986673" y="3376666"/>
            <a:ext cx="10112864" cy="2344420"/>
          </a:xfrm>
          <a:prstGeom prst="rect">
            <a:avLst/>
          </a:prstGeom>
        </p:spPr>
        <p:txBody>
          <a:bodyPr lIns="0" tIns="0" rIns="0" bIns="0" rtlCol="0" anchor="t">
            <a:spAutoFit/>
          </a:bodyPr>
          <a:lstStyle/>
          <a:p>
            <a:pPr marL="474979" lvl="1" indent="-237490" algn="l">
              <a:lnSpc>
                <a:spcPts val="3079"/>
              </a:lnSpc>
              <a:buFont typeface="Arial"/>
              <a:buChar char="•"/>
            </a:pPr>
            <a:r>
              <a:rPr lang="en-US" sz="2199">
                <a:solidFill>
                  <a:srgbClr val="000000"/>
                </a:solidFill>
                <a:latin typeface="Poppins"/>
                <a:ea typeface="Poppins"/>
                <a:cs typeface="Poppins"/>
                <a:sym typeface="Poppins"/>
              </a:rPr>
              <a:t>All participants gain access to a Training and Engagement Bursary to spend throughout their gap year. </a:t>
            </a:r>
          </a:p>
          <a:p>
            <a:pPr marL="474979" lvl="1" indent="-237490" algn="l">
              <a:lnSpc>
                <a:spcPts val="3079"/>
              </a:lnSpc>
              <a:buFont typeface="Arial"/>
              <a:buChar char="•"/>
            </a:pPr>
            <a:r>
              <a:rPr lang="en-US" sz="2199">
                <a:solidFill>
                  <a:srgbClr val="000000"/>
                </a:solidFill>
                <a:latin typeface="Poppins"/>
                <a:ea typeface="Poppins"/>
                <a:cs typeface="Poppins"/>
                <a:sym typeface="Poppins"/>
              </a:rPr>
              <a:t>Participants access their bursary by developing an individualised training plan with the Training and Career Development Coordinator.</a:t>
            </a:r>
          </a:p>
          <a:p>
            <a:pPr algn="l">
              <a:lnSpc>
                <a:spcPts val="3079"/>
              </a:lnSpc>
            </a:pPr>
            <a:endParaRPr lang="en-US" sz="2199">
              <a:solidFill>
                <a:srgbClr val="000000"/>
              </a:solidFill>
              <a:latin typeface="Poppins"/>
              <a:ea typeface="Poppins"/>
              <a:cs typeface="Poppins"/>
              <a:sym typeface="Poppins"/>
            </a:endParaRPr>
          </a:p>
          <a:p>
            <a:pPr algn="l">
              <a:lnSpc>
                <a:spcPts val="3079"/>
              </a:lnSpc>
            </a:pPr>
            <a:endParaRPr lang="en-US" sz="2199">
              <a:solidFill>
                <a:srgbClr val="000000"/>
              </a:solidFill>
              <a:latin typeface="Poppins"/>
              <a:ea typeface="Poppins"/>
              <a:cs typeface="Poppins"/>
              <a:sym typeface="Poppins"/>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4e2ffe1-997c-4b12-8d4f-f50434da360b">
      <Terms xmlns="http://schemas.microsoft.com/office/infopath/2007/PartnerControls"/>
    </lcf76f155ced4ddcb4097134ff3c332f>
    <_ip_UnifiedCompliancePolicyUIAction xmlns="http://schemas.microsoft.com/sharepoint/v3" xsi:nil="true"/>
    <TaxCatchAll xmlns="8590beb8-03fa-4f42-ac89-2f72ac324b5c"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B74A240C17C941B0404923578AB098" ma:contentTypeVersion="21" ma:contentTypeDescription="Create a new document." ma:contentTypeScope="" ma:versionID="8e6cbc8f3109bab3fe4e52c41295257d">
  <xsd:schema xmlns:xsd="http://www.w3.org/2001/XMLSchema" xmlns:xs="http://www.w3.org/2001/XMLSchema" xmlns:p="http://schemas.microsoft.com/office/2006/metadata/properties" xmlns:ns1="http://schemas.microsoft.com/sharepoint/v3" xmlns:ns2="c4e2ffe1-997c-4b12-8d4f-f50434da360b" xmlns:ns3="8590beb8-03fa-4f42-ac89-2f72ac324b5c" targetNamespace="http://schemas.microsoft.com/office/2006/metadata/properties" ma:root="true" ma:fieldsID="eda6195a36dc25640b937961388b33ba" ns1:_="" ns2:_="" ns3:_="">
    <xsd:import namespace="http://schemas.microsoft.com/sharepoint/v3"/>
    <xsd:import namespace="c4e2ffe1-997c-4b12-8d4f-f50434da360b"/>
    <xsd:import namespace="8590beb8-03fa-4f42-ac89-2f72ac324b5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OCR" minOccurs="0"/>
                <xsd:element ref="ns2:MediaServiceAutoKeyPoints" minOccurs="0"/>
                <xsd:element ref="ns2:MediaServiceKeyPoints" minOccurs="0"/>
                <xsd:element ref="ns2:MediaServiceGenerationTime" minOccurs="0"/>
                <xsd:element ref="ns2:MediaServiceEventHashCode"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1:_ip_UnifiedCompliancePolicyProperties" minOccurs="0"/>
                <xsd:element ref="ns1:_ip_UnifiedCompliancePolicyUIAc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6" nillable="true" ma:displayName="Unified Compliance Policy Properties" ma:hidden="true" ma:internalName="_ip_UnifiedCompliancePolicyProperties">
      <xsd:simpleType>
        <xsd:restriction base="dms:Note"/>
      </xsd:simpleType>
    </xsd:element>
    <xsd:element name="_ip_UnifiedCompliancePolicyUIAction" ma:index="2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4e2ffe1-997c-4b12-8d4f-f50434da36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60eedae-143f-4254-adb4-debec8c9d06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590beb8-03fa-4f42-ac89-2f72ac324b5c"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a82448f-ec71-4485-bdf7-643099cefab9}" ma:internalName="TaxCatchAll" ma:showField="CatchAllData" ma:web="8590beb8-03fa-4f42-ac89-2f72ac324b5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4C86822-9389-4103-B17E-91ED776840B8}">
  <ds:schemaRefs>
    <ds:schemaRef ds:uri="http://schemas.microsoft.com/office/2006/metadata/properties"/>
    <ds:schemaRef ds:uri="http://schemas.microsoft.com/office/infopath/2007/PartnerControls"/>
    <ds:schemaRef ds:uri="c4e2ffe1-997c-4b12-8d4f-f50434da360b"/>
    <ds:schemaRef ds:uri="http://schemas.microsoft.com/sharepoint/v3"/>
    <ds:schemaRef ds:uri="8590beb8-03fa-4f42-ac89-2f72ac324b5c"/>
  </ds:schemaRefs>
</ds:datastoreItem>
</file>

<file path=customXml/itemProps2.xml><?xml version="1.0" encoding="utf-8"?>
<ds:datastoreItem xmlns:ds="http://schemas.openxmlformats.org/officeDocument/2006/customXml" ds:itemID="{C4AF1F0E-E232-4B50-9327-5BEDB259D68D}">
  <ds:schemaRefs>
    <ds:schemaRef ds:uri="http://schemas.microsoft.com/sharepoint/v3/contenttype/forms"/>
  </ds:schemaRefs>
</ds:datastoreItem>
</file>

<file path=customXml/itemProps3.xml><?xml version="1.0" encoding="utf-8"?>
<ds:datastoreItem xmlns:ds="http://schemas.openxmlformats.org/officeDocument/2006/customXml" ds:itemID="{13147F59-CE5B-42F9-98EC-475F3B9AAD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4e2ffe1-997c-4b12-8d4f-f50434da360b"/>
    <ds:schemaRef ds:uri="8590beb8-03fa-4f42-ac89-2f72ac324b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1507</Words>
  <Application>Microsoft Office PowerPoint</Application>
  <PresentationFormat>Custom</PresentationFormat>
  <Paragraphs>161</Paragraphs>
  <Slides>16</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Poppins Ultra-Bold</vt:lpstr>
      <vt:lpstr>Arial</vt:lpstr>
      <vt:lpstr>Poppins Bold</vt:lpstr>
      <vt:lpstr>Calibri</vt:lpstr>
      <vt:lpstr>Poppins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Teacher Resource Pack PPT</dc:title>
  <cp:lastModifiedBy>Aimee Snowden</cp:lastModifiedBy>
  <cp:revision>1</cp:revision>
  <dcterms:created xsi:type="dcterms:W3CDTF">2006-08-16T00:00:00Z</dcterms:created>
  <dcterms:modified xsi:type="dcterms:W3CDTF">2025-05-14T22:45:29Z</dcterms:modified>
  <dc:identifier>DAGlb8sQ1ZI</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0x010100B9B74A240C17C941B0404923578AB098</vt:lpwstr>
  </property>
  <property fmtid="{D5CDD505-2E9C-101B-9397-08002B2CF9AE}" pid="3" name="MediaServiceImageTags">
    <vt:lpwstr/>
  </property>
</Properties>
</file>